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56"/>
  </p:notesMasterIdLst>
  <p:sldIdLst>
    <p:sldId id="256" r:id="rId2"/>
    <p:sldId id="262" r:id="rId3"/>
    <p:sldId id="260" r:id="rId4"/>
    <p:sldId id="265" r:id="rId5"/>
    <p:sldId id="264" r:id="rId6"/>
    <p:sldId id="266" r:id="rId7"/>
    <p:sldId id="268" r:id="rId8"/>
    <p:sldId id="269" r:id="rId9"/>
    <p:sldId id="270" r:id="rId10"/>
    <p:sldId id="271" r:id="rId11"/>
    <p:sldId id="272" r:id="rId12"/>
    <p:sldId id="315" r:id="rId13"/>
    <p:sldId id="316" r:id="rId14"/>
    <p:sldId id="320" r:id="rId15"/>
    <p:sldId id="321" r:id="rId16"/>
    <p:sldId id="305" r:id="rId17"/>
    <p:sldId id="276" r:id="rId18"/>
    <p:sldId id="275" r:id="rId19"/>
    <p:sldId id="317" r:id="rId20"/>
    <p:sldId id="273" r:id="rId21"/>
    <p:sldId id="274" r:id="rId22"/>
    <p:sldId id="278" r:id="rId23"/>
    <p:sldId id="280" r:id="rId24"/>
    <p:sldId id="283" r:id="rId25"/>
    <p:sldId id="282" r:id="rId26"/>
    <p:sldId id="286" r:id="rId27"/>
    <p:sldId id="290" r:id="rId28"/>
    <p:sldId id="318" r:id="rId29"/>
    <p:sldId id="319" r:id="rId30"/>
    <p:sldId id="288" r:id="rId31"/>
    <p:sldId id="289" r:id="rId32"/>
    <p:sldId id="284" r:id="rId33"/>
    <p:sldId id="285" r:id="rId34"/>
    <p:sldId id="292" r:id="rId35"/>
    <p:sldId id="293" r:id="rId36"/>
    <p:sldId id="294" r:id="rId37"/>
    <p:sldId id="308" r:id="rId38"/>
    <p:sldId id="295" r:id="rId39"/>
    <p:sldId id="296" r:id="rId40"/>
    <p:sldId id="299" r:id="rId41"/>
    <p:sldId id="300" r:id="rId42"/>
    <p:sldId id="301" r:id="rId43"/>
    <p:sldId id="302" r:id="rId44"/>
    <p:sldId id="309" r:id="rId45"/>
    <p:sldId id="303" r:id="rId46"/>
    <p:sldId id="307" r:id="rId47"/>
    <p:sldId id="310" r:id="rId48"/>
    <p:sldId id="311" r:id="rId49"/>
    <p:sldId id="312" r:id="rId50"/>
    <p:sldId id="313" r:id="rId51"/>
    <p:sldId id="314" r:id="rId52"/>
    <p:sldId id="306" r:id="rId53"/>
    <p:sldId id="304" r:id="rId54"/>
    <p:sldId id="281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1111" autoAdjust="0"/>
  </p:normalViewPr>
  <p:slideViewPr>
    <p:cSldViewPr snapToGrid="0">
      <p:cViewPr varScale="1">
        <p:scale>
          <a:sx n="85" d="100"/>
          <a:sy n="85" d="100"/>
        </p:scale>
        <p:origin x="10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1AEA4-C0DB-4305-AD5E-491AE899634F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8CF16-E9CF-4AF8-9F90-B9A44CF31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13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Мы</a:t>
            </a:r>
            <a:r>
              <a:rPr lang="ru-RU"/>
              <a:t> </a:t>
            </a:r>
            <a:r>
              <a:rPr lang="ru-RU" dirty="0"/>
              <a:t>уже говорили об ответственности менеджера проекта (за «треугольник» и за «проект в целом»). Настало время точнее определить оба тезиса и пояснить саму сущность проекта </a:t>
            </a:r>
          </a:p>
          <a:p>
            <a:r>
              <a:rPr lang="ru-RU"/>
              <a:t>Введем </a:t>
            </a:r>
            <a:r>
              <a:rPr lang="ru-RU" dirty="0"/>
              <a:t>два термина: «продукт» и «проект». </a:t>
            </a:r>
          </a:p>
          <a:p>
            <a:r>
              <a:rPr lang="ru-RU"/>
              <a:t>Продукт </a:t>
            </a:r>
            <a:r>
              <a:rPr lang="ru-RU" dirty="0"/>
              <a:t>– результат (или набор результатов) поставки по контракту. Продукт - это то, что хочет получить заказчик. </a:t>
            </a:r>
          </a:p>
          <a:p>
            <a:r>
              <a:rPr lang="ru-RU"/>
              <a:t>Проект </a:t>
            </a:r>
            <a:r>
              <a:rPr lang="ru-RU" dirty="0"/>
              <a:t>– это процесс создания продукта. Это то, что делает команда, чтобы выдать заказчику продукт. Заказчику, обычно, проект не интересен. </a:t>
            </a:r>
          </a:p>
          <a:p>
            <a:r>
              <a:rPr lang="ru-RU"/>
              <a:t>Любой </a:t>
            </a:r>
            <a:r>
              <a:rPr lang="ru-RU" dirty="0"/>
              <a:t>проект предпринят с целью получить продукт. </a:t>
            </a:r>
          </a:p>
          <a:p>
            <a:r>
              <a:rPr lang="ru-RU"/>
              <a:t>Заказчик </a:t>
            </a:r>
            <a:r>
              <a:rPr lang="ru-RU" dirty="0"/>
              <a:t>согласен заплатить и подождать. </a:t>
            </a:r>
            <a:r>
              <a:rPr lang="ru-RU" dirty="0" err="1"/>
              <a:t>Причем</a:t>
            </a:r>
            <a:r>
              <a:rPr lang="ru-RU" dirty="0"/>
              <a:t> и то и другое – в ограниченном количестве. </a:t>
            </a:r>
          </a:p>
          <a:p>
            <a:r>
              <a:rPr lang="ru-RU"/>
              <a:t>В </a:t>
            </a:r>
            <a:r>
              <a:rPr lang="ru-RU" dirty="0"/>
              <a:t>обмен заказчик хочет, чтобы продукт полностью совпал с его ожиданиями. </a:t>
            </a:r>
          </a:p>
          <a:p>
            <a:r>
              <a:rPr lang="ru-RU"/>
              <a:t>Наша </a:t>
            </a:r>
            <a:r>
              <a:rPr lang="ru-RU" dirty="0"/>
              <a:t>задача дать заказчику то, что он хочет, не запрашивая у него дополнительного времени или денег (деньги могут быть выражены в ресурсах). </a:t>
            </a:r>
          </a:p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8CF16-E9CF-4AF8-9F90-B9A44CF319F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85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Kanban</a:t>
            </a:r>
            <a:r>
              <a:rPr lang="en-US"/>
              <a:t>: </a:t>
            </a:r>
            <a:r>
              <a:rPr lang="ru-RU" dirty="0"/>
              <a:t>Принцип "точно вовремя" заключается в том, что во время производственного процесса необходимые для сборки детали оказываются на производственной линии строго в тот момент, когда это нужно, и в строго необходимом количестве. В результате компания, последовательно внедряющая подобный принцип, может добиться сведения к нулю складских запасов.</a:t>
            </a:r>
            <a:endParaRPr lang="en-US" dirty="0"/>
          </a:p>
          <a:p>
            <a:pPr>
              <a:defRPr/>
            </a:pPr>
            <a:r>
              <a:rPr lang="en-US"/>
              <a:t>Kanban</a:t>
            </a:r>
            <a:r>
              <a:rPr lang="en-US" dirty="0"/>
              <a:t>: </a:t>
            </a:r>
            <a:r>
              <a:rPr lang="ru-RU" dirty="0"/>
              <a:t>В программном </a:t>
            </a:r>
            <a:r>
              <a:rPr lang="ru-RU" dirty="0" err="1"/>
              <a:t>Kanban</a:t>
            </a:r>
            <a:r>
              <a:rPr lang="ru-RU" dirty="0"/>
              <a:t> отсутствует остановка процесса над разработкой, он непрерывный. Есть пул задач, который непрерывно поступает на команду. Оценка затрат на выполнение задач в данном методе отсутствует, считается, что она будет ошибочной.  Но можно опытным </a:t>
            </a:r>
            <a:r>
              <a:rPr lang="ru-RU" dirty="0" err="1"/>
              <a:t>путем</a:t>
            </a:r>
            <a:r>
              <a:rPr lang="ru-RU" dirty="0"/>
              <a:t> оценить время работы над задачей.</a:t>
            </a:r>
          </a:p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8CF16-E9CF-4AF8-9F90-B9A44CF319F7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911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Данный стандарт рассматривает следующие области знаний по управлению проектами:</a:t>
            </a:r>
          </a:p>
          <a:p>
            <a:r>
              <a:rPr lang="ru-RU" b="1" dirty="0"/>
              <a:t>Управление интеграцией проекта</a:t>
            </a:r>
            <a:r>
              <a:rPr lang="ru-RU" dirty="0"/>
              <a:t> (</a:t>
            </a:r>
            <a:r>
              <a:rPr lang="ru-RU" b="1" i="1" dirty="0"/>
              <a:t>Project </a:t>
            </a:r>
            <a:r>
              <a:rPr lang="ru-RU" b="1" i="1" dirty="0" err="1"/>
              <a:t>Integration</a:t>
            </a:r>
            <a:r>
              <a:rPr lang="ru-RU" b="1" i="1" dirty="0"/>
              <a:t> </a:t>
            </a:r>
            <a:r>
              <a:rPr lang="ru-RU" b="1" i="1" dirty="0" err="1"/>
              <a:t>Management</a:t>
            </a:r>
            <a:r>
              <a:rPr lang="ru-RU" dirty="0"/>
              <a:t>). Под интеграцией понимается объединение, консолидация, сочленение и разнообразные интегративные действия, направленные на успешное управление ожиданиями заинтересованных сторон и выполнения </a:t>
            </a:r>
            <a:r>
              <a:rPr lang="ru-RU" dirty="0" err="1"/>
              <a:t>определенных</a:t>
            </a:r>
            <a:r>
              <a:rPr lang="ru-RU" dirty="0"/>
              <a:t> требований. В данном разделе описывается распределение ресурсов по проекту, процессы поиска компромиссов, между конфликтующими целями и альтернативами, а также определяются интегральные связи между остальными областями знаний. В частности даётся схема процессов разработки Устава проекта, Плана управления проектами, Руководства управлением исполнения проекта, Мониторинга и управления работами проекта, описываются процессы общего управления изменениями проекта и завершения проекта или фазы проекта.</a:t>
            </a:r>
          </a:p>
          <a:p>
            <a:r>
              <a:rPr lang="ru-RU" b="1" dirty="0"/>
              <a:t>Управление содержанием проекта</a:t>
            </a:r>
            <a:r>
              <a:rPr lang="ru-RU" dirty="0"/>
              <a:t> (</a:t>
            </a:r>
            <a:r>
              <a:rPr lang="ru-RU" b="1" i="1" dirty="0"/>
              <a:t>Project </a:t>
            </a:r>
            <a:r>
              <a:rPr lang="ru-RU" b="1" i="1" dirty="0" err="1"/>
              <a:t>Scope</a:t>
            </a:r>
            <a:r>
              <a:rPr lang="ru-RU" b="1" i="1" dirty="0"/>
              <a:t> </a:t>
            </a:r>
            <a:r>
              <a:rPr lang="ru-RU" b="1" i="1" dirty="0" err="1"/>
              <a:t>Management</a:t>
            </a:r>
            <a:r>
              <a:rPr lang="ru-RU" dirty="0"/>
              <a:t>). Под управлением содержанием понимаются процессы, позволяющие производить выборку, фильтрацию и группировку по проекту тех и только тех работ, которые понадобятся Руководителю проекта для успешного завершения проекта. Управление содержанием проекта напрямую связано с определением и контролем того (содержания), что будет включено и что не будет включено в проект. Описываются схемы процессов Сбора требований, Определения содержания проекта, создания Иерархической структуры работ - ИСР (</a:t>
            </a:r>
            <a:r>
              <a:rPr lang="ru-RU" dirty="0" err="1"/>
              <a:t>Work</a:t>
            </a:r>
            <a:r>
              <a:rPr lang="ru-RU" dirty="0"/>
              <a:t> </a:t>
            </a:r>
            <a:r>
              <a:rPr lang="ru-RU" dirty="0" err="1"/>
              <a:t>Breakdown</a:t>
            </a:r>
            <a:r>
              <a:rPr lang="ru-RU" dirty="0"/>
              <a:t> </a:t>
            </a:r>
            <a:r>
              <a:rPr lang="ru-RU" dirty="0" err="1"/>
              <a:t>Structure</a:t>
            </a:r>
            <a:r>
              <a:rPr lang="ru-RU" dirty="0"/>
              <a:t>, WBS), Подтверждения содержания и Управления содержанием.</a:t>
            </a:r>
          </a:p>
          <a:p>
            <a:r>
              <a:rPr lang="ru-RU" b="1" dirty="0"/>
              <a:t>Управление сроками проекта</a:t>
            </a:r>
            <a:r>
              <a:rPr lang="ru-RU" dirty="0"/>
              <a:t> (</a:t>
            </a:r>
            <a:r>
              <a:rPr lang="ru-RU" b="1" i="1" dirty="0"/>
              <a:t>Project </a:t>
            </a:r>
            <a:r>
              <a:rPr lang="ru-RU" b="1" i="1" dirty="0" err="1"/>
              <a:t>Time</a:t>
            </a:r>
            <a:r>
              <a:rPr lang="ru-RU" b="1" i="1" dirty="0"/>
              <a:t> </a:t>
            </a:r>
            <a:r>
              <a:rPr lang="ru-RU" b="1" i="1" dirty="0" err="1"/>
              <a:t>Management</a:t>
            </a:r>
            <a:r>
              <a:rPr lang="ru-RU" dirty="0"/>
              <a:t>). Под управлением сроками проекта или точнее говоря временем т.к. время, более широкое понятие, понимаются процессы, посредством которых обеспечивается своевременное завершение проекта. Схема данных процессов подразумевает: Определение операций, Определение последовательности операций, Оценка ресурсов операций, Оценка длительности операций, Разработка расписания и Управление расписанием.</a:t>
            </a:r>
          </a:p>
          <a:p>
            <a:r>
              <a:rPr lang="ru-RU" b="1" dirty="0"/>
              <a:t>Управление стоимостью проекта</a:t>
            </a:r>
            <a:r>
              <a:rPr lang="ru-RU" dirty="0"/>
              <a:t> (</a:t>
            </a:r>
            <a:r>
              <a:rPr lang="ru-RU" b="1" i="1" dirty="0"/>
              <a:t>Project </a:t>
            </a:r>
            <a:r>
              <a:rPr lang="ru-RU" b="1" i="1" dirty="0" err="1"/>
              <a:t>Cost</a:t>
            </a:r>
            <a:r>
              <a:rPr lang="ru-RU" b="1" i="1" dirty="0"/>
              <a:t> </a:t>
            </a:r>
            <a:r>
              <a:rPr lang="ru-RU" b="1" i="1" dirty="0" err="1"/>
              <a:t>Management</a:t>
            </a:r>
            <a:r>
              <a:rPr lang="ru-RU" dirty="0"/>
              <a:t>). Под управлением стоимостью проекта понимаются процессы, в части планирования и разработки бюджета, а также управления расходами, которые обеспечивают завершение проекта в рамках </a:t>
            </a:r>
            <a:r>
              <a:rPr lang="ru-RU" dirty="0" err="1"/>
              <a:t>утвержденного</a:t>
            </a:r>
            <a:r>
              <a:rPr lang="ru-RU" dirty="0"/>
              <a:t> бюджета. Общая блок-схема процессов включает в себя: Оценку стоимости, Определения бюджета и Управление стоимостью.</a:t>
            </a:r>
          </a:p>
          <a:p>
            <a:r>
              <a:rPr lang="ru-RU" b="1" dirty="0"/>
              <a:t>Управление качеством проекта</a:t>
            </a:r>
            <a:r>
              <a:rPr lang="ru-RU" dirty="0"/>
              <a:t> (</a:t>
            </a:r>
            <a:r>
              <a:rPr lang="ru-RU" b="1" i="1" dirty="0"/>
              <a:t>Project </a:t>
            </a:r>
            <a:r>
              <a:rPr lang="ru-RU" b="1" i="1" dirty="0" err="1"/>
              <a:t>Quality</a:t>
            </a:r>
            <a:r>
              <a:rPr lang="ru-RU" b="1" i="1" dirty="0"/>
              <a:t> </a:t>
            </a:r>
            <a:r>
              <a:rPr lang="ru-RU" b="1" i="1" dirty="0" err="1"/>
              <a:t>Management</a:t>
            </a:r>
            <a:r>
              <a:rPr lang="ru-RU" dirty="0"/>
              <a:t>). Под управлением качеством проекта подразумеваются процессы и различные действия со стороны исполняющей организации, подходы и политики в области качества, цели, задачи и зоны ответственности в области качества следующим образом - проект должен удовлетворять тем потребностям, ради которых он был инициирован. Само управление качеством проекта производится с помощью системы управления качеством, которая предусматривает набор </a:t>
            </a:r>
            <a:r>
              <a:rPr lang="ru-RU" dirty="0" err="1"/>
              <a:t>определенных</a:t>
            </a:r>
            <a:r>
              <a:rPr lang="ru-RU" dirty="0"/>
              <a:t> правил и процедур, в том числе и действия по постоянному совершенствованию процессов. Лучшей практикой считается, когда данные действия проводятся на всем протяжении проекта. Схема процессов управления качеством включает в себя: Планирование качества, Обеспечение качества и Контроль качества.</a:t>
            </a:r>
          </a:p>
          <a:p>
            <a:r>
              <a:rPr lang="ru-RU" b="1" dirty="0"/>
              <a:t>Управление человеческими ресурсами проекта</a:t>
            </a:r>
            <a:r>
              <a:rPr lang="ru-RU" dirty="0"/>
              <a:t> (</a:t>
            </a:r>
            <a:r>
              <a:rPr lang="ru-RU" b="1" i="1" dirty="0"/>
              <a:t>Project </a:t>
            </a:r>
            <a:r>
              <a:rPr lang="ru-RU" b="1" i="1" dirty="0" err="1"/>
              <a:t>Human</a:t>
            </a:r>
            <a:r>
              <a:rPr lang="ru-RU" b="1" i="1" dirty="0"/>
              <a:t> </a:t>
            </a:r>
            <a:r>
              <a:rPr lang="ru-RU" b="1" i="1" dirty="0" err="1"/>
              <a:t>Resource</a:t>
            </a:r>
            <a:r>
              <a:rPr lang="ru-RU" b="1" i="1" dirty="0"/>
              <a:t> </a:t>
            </a:r>
            <a:r>
              <a:rPr lang="ru-RU" b="1" i="1" dirty="0" err="1"/>
              <a:t>Management</a:t>
            </a:r>
            <a:r>
              <a:rPr lang="ru-RU" dirty="0"/>
              <a:t>). Процессы управления человеческими ресурсами организации, включают в себя подходы к управлению и руководством команды проекта. Под командой проекта подразумевается пул квалифицированных работников для которых определены конкретные роли и ответственности за выполнение проекта. В ходе реализации проекта профессиональный и количественный состав команды проекта зачастую может меняться. Правильное распределение ролей по проекту и ответственности между членами команды проекта даёт возможность всем членам команды быть задействованными на этапе планирования проекта и принятия решений. В случае привлечение членов команды к проекту на ранних стадиях даёт возможность применять имеющийся у них опыт уже на этапе планирования проекта, позволяет укрепить нацеленность команды проекта на достижение </a:t>
            </a:r>
            <a:r>
              <a:rPr lang="ru-RU" dirty="0" err="1"/>
              <a:t>определенных</a:t>
            </a:r>
            <a:r>
              <a:rPr lang="ru-RU" dirty="0"/>
              <a:t> результатов. Схема процессов управления человеческими ресурсами включает в себя: Разработку плана управления человеческими ресурсами, Набор команды проекта, Развитие команды проекта и Управление командой проекта.</a:t>
            </a:r>
          </a:p>
          <a:p>
            <a:r>
              <a:rPr lang="ru-RU" b="1" dirty="0"/>
              <a:t>Управление коммуникациями проекта</a:t>
            </a:r>
            <a:r>
              <a:rPr lang="ru-RU" dirty="0"/>
              <a:t> (</a:t>
            </a:r>
            <a:r>
              <a:rPr lang="ru-RU" b="1" i="1" dirty="0"/>
              <a:t>Project </a:t>
            </a:r>
            <a:r>
              <a:rPr lang="ru-RU" b="1" i="1" dirty="0" err="1"/>
              <a:t>Communications</a:t>
            </a:r>
            <a:r>
              <a:rPr lang="ru-RU" b="1" i="1" dirty="0"/>
              <a:t> </a:t>
            </a:r>
            <a:r>
              <a:rPr lang="ru-RU" b="1" i="1" dirty="0" err="1"/>
              <a:t>Management</a:t>
            </a:r>
            <a:r>
              <a:rPr lang="ru-RU" dirty="0"/>
              <a:t>). Процессы управления коммуникациями, применяют с целью обеспечения своевременного формирования, подготовки, распространения, архивации, передачи, получения, использования информации на проекте. Наибольшая часть времени на проекте, у Руководителей проектов уходит на осуществление коммуникаций с членами команды и с другими заинтересованными сторонами проекта (внутренние, от обычных сотрудников до высшего руководства или внешние). Эффективность коммуникации заключается в том, что они служат связующим звеном между различными заинтересованными сторонами, </a:t>
            </a:r>
            <a:r>
              <a:rPr lang="ru-RU" dirty="0" err="1"/>
              <a:t>вовлеченными</a:t>
            </a:r>
            <a:r>
              <a:rPr lang="ru-RU" dirty="0"/>
              <a:t> в конкретный проект. Правильное управление коммуникациями заключается в объединении разнообразных культурных и организационных особенностей, консолидации накопленного опыта, сопоставления различных взглядов и интересов с целью выстраивания базовой структуры управления проектом. Схема  процессов управления коммуникациями проекта включает в себя: Определение заинтересованных сторон проекта, Планирование коммуникаций, Распространение информации, Управление ожиданиями заинтересованных сторон проекта (начиная с пятой версии - </a:t>
            </a:r>
            <a:r>
              <a:rPr lang="ru-RU" dirty="0" err="1"/>
              <a:t>PMBoK</a:t>
            </a:r>
            <a:r>
              <a:rPr lang="ru-RU" dirty="0"/>
              <a:t> </a:t>
            </a:r>
            <a:r>
              <a:rPr lang="ru-RU" dirty="0" err="1"/>
              <a:t>Fifth</a:t>
            </a:r>
            <a:r>
              <a:rPr lang="ru-RU" dirty="0"/>
              <a:t> </a:t>
            </a:r>
            <a:r>
              <a:rPr lang="ru-RU" dirty="0" err="1"/>
              <a:t>Edition</a:t>
            </a:r>
            <a:r>
              <a:rPr lang="ru-RU" dirty="0"/>
              <a:t>, данные процессы вынесли в отдельную область знаний - Управление заинтересованными сторонами проекта Project </a:t>
            </a:r>
            <a:r>
              <a:rPr lang="ru-RU" dirty="0" err="1"/>
              <a:t>Stakeholder</a:t>
            </a:r>
            <a:r>
              <a:rPr lang="ru-RU" dirty="0"/>
              <a:t> </a:t>
            </a:r>
            <a:r>
              <a:rPr lang="ru-RU" dirty="0" err="1"/>
              <a:t>Management</a:t>
            </a:r>
            <a:r>
              <a:rPr lang="ru-RU" dirty="0"/>
              <a:t>), </a:t>
            </a:r>
            <a:r>
              <a:rPr lang="ru-RU" dirty="0" err="1"/>
              <a:t>Отчеты</a:t>
            </a:r>
            <a:r>
              <a:rPr lang="ru-RU" dirty="0"/>
              <a:t> об исполнении.</a:t>
            </a:r>
          </a:p>
          <a:p>
            <a:r>
              <a:rPr lang="ru-RU" b="1" dirty="0"/>
              <a:t>Управление рисками проекта</a:t>
            </a:r>
            <a:r>
              <a:rPr lang="ru-RU" dirty="0"/>
              <a:t> (</a:t>
            </a:r>
            <a:r>
              <a:rPr lang="ru-RU" b="1" i="1" dirty="0"/>
              <a:t>Project </a:t>
            </a:r>
            <a:r>
              <a:rPr lang="ru-RU" b="1" i="1" dirty="0" err="1"/>
              <a:t>Risk</a:t>
            </a:r>
            <a:r>
              <a:rPr lang="ru-RU" b="1" i="1" dirty="0"/>
              <a:t> </a:t>
            </a:r>
            <a:r>
              <a:rPr lang="ru-RU" b="1" i="1" dirty="0" err="1"/>
              <a:t>Management</a:t>
            </a:r>
            <a:r>
              <a:rPr lang="ru-RU" dirty="0"/>
              <a:t>). Под процессами управления рисками проекта понимается планирование управления рисками, идентификация и анализ рисков, выработке методов реагирования на риски, контроль, мониторинг и управление рисками в ходе реализации проекта. Посредством процессов управления рисками проекта, Руководители проектов добиваются повышения вероятности возникновения и воздействия (влияния) благоприятных рисков (событий) на проект и снижают вероятность возникновения и воздействия (влияния) неблагоприятных рисков (событий) на проект в момент исполнения этого проекта. Схема процессов управления рисками проекта включает в себя: Планирование управления рисками, Идентификация рисков, Качественный анализ рисков, Количественный анализ рисков, Планирование реагирования на известные риски, Мониторинг и управление рисками.</a:t>
            </a:r>
          </a:p>
          <a:p>
            <a:r>
              <a:rPr lang="ru-RU" b="1" dirty="0"/>
              <a:t>Управление поставками проекта</a:t>
            </a:r>
            <a:r>
              <a:rPr lang="ru-RU" dirty="0"/>
              <a:t> (</a:t>
            </a:r>
            <a:r>
              <a:rPr lang="ru-RU" b="1" i="1" dirty="0"/>
              <a:t>Project </a:t>
            </a:r>
            <a:r>
              <a:rPr lang="ru-RU" b="1" i="1" dirty="0" err="1"/>
              <a:t>Procurement</a:t>
            </a:r>
            <a:r>
              <a:rPr lang="ru-RU" b="1" i="1" dirty="0"/>
              <a:t> </a:t>
            </a:r>
            <a:r>
              <a:rPr lang="ru-RU" b="1" i="1" dirty="0" err="1"/>
              <a:t>Management</a:t>
            </a:r>
            <a:r>
              <a:rPr lang="ru-RU" dirty="0"/>
              <a:t>). Процессы управления поставками проекта включают в себя покупку или приобретение тех или иных необходимых сущностей (продукты, услуги, результаты, документы), которые производятся внешними (подрядными) организациями по отношению к той, в которой реализуется проект. Сама организация, в которой выполняется проект может выступать в качестве покупателя или продавца этих сущностей. Также процессы управления поставками проекта включают в себя </a:t>
            </a:r>
            <a:r>
              <a:rPr lang="ru-RU" dirty="0" err="1"/>
              <a:t>подпроцессы</a:t>
            </a:r>
            <a:r>
              <a:rPr lang="ru-RU" dirty="0"/>
              <a:t> управления контрактами и изменениями, необходимые для разработки и сопровождения контрактов или заказов на покупку. Благодаря процессам управления поставками проекта появляется возможность администрировать все контракты на приобретение чего-либо в ходе реализации проекта и управлять контрактными обязательствами, которые были возложены на команду проекта. Схема процессов управления поставками проекта включает в себя: Планирование закупок, Осуществление закупок, Управление закупочной деятельностью, Закрытие закупок.</a:t>
            </a:r>
          </a:p>
          <a:p>
            <a:r>
              <a:rPr lang="ru-RU" b="1" dirty="0"/>
              <a:t>Управление заинтересованными сторонами проекта</a:t>
            </a:r>
            <a:r>
              <a:rPr lang="ru-RU" dirty="0"/>
              <a:t> (</a:t>
            </a:r>
            <a:r>
              <a:rPr lang="ru-RU" b="1" i="1" dirty="0"/>
              <a:t>Project </a:t>
            </a:r>
            <a:r>
              <a:rPr lang="ru-RU" b="1" i="1" dirty="0" err="1"/>
              <a:t>Stakeholder</a:t>
            </a:r>
            <a:r>
              <a:rPr lang="ru-RU" b="1" i="1" dirty="0"/>
              <a:t> </a:t>
            </a:r>
            <a:r>
              <a:rPr lang="ru-RU" b="1" i="1" dirty="0" err="1"/>
              <a:t>Management</a:t>
            </a:r>
            <a:r>
              <a:rPr lang="ru-RU" dirty="0"/>
              <a:t>). Под процессами управления ожиданиями заинтересованными сторонами проекта понимается как таковое общение между командой проекта и заинтересованными лицами, а также работы направленные на  удовлетворение их потребностей и решение возникающих проблем, которые могут повлечь за собой изменения на проекте. Благодаря правильному выстраиванию отношений между всеми заинтересованными сторонами на проекте, Руководитель проекта может увеличить вероятность успеха.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8CF16-E9CF-4AF8-9F90-B9A44CF319F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617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Группа</a:t>
            </a:r>
            <a:r>
              <a:rPr lang="ru-RU"/>
              <a:t> </a:t>
            </a:r>
            <a:r>
              <a:rPr lang="ru-RU" dirty="0"/>
              <a:t>процессов инициирования состоит из процессов, способствующих формальной авторизации начала нового проекта.</a:t>
            </a:r>
            <a:endParaRPr lang="en-US" u="sng" dirty="0"/>
          </a:p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8CF16-E9CF-4AF8-9F90-B9A44CF319F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808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Группа</a:t>
            </a:r>
            <a:r>
              <a:rPr lang="ru-RU"/>
              <a:t> </a:t>
            </a:r>
            <a:r>
              <a:rPr lang="ru-RU" dirty="0"/>
              <a:t>процессов планирования определяет и уточняет цели и планирует действия, необходимые для достижения целей и содержания, ради которых был предпринят проект.</a:t>
            </a:r>
          </a:p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8CF16-E9CF-4AF8-9F90-B9A44CF319F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067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Группа</a:t>
            </a:r>
            <a:r>
              <a:rPr lang="ru-RU"/>
              <a:t> </a:t>
            </a:r>
            <a:r>
              <a:rPr lang="ru-RU" dirty="0"/>
              <a:t>процессов исполнения объединяет человеческие и другие ресурсы для выполнения плана управления проектом данного проекта. </a:t>
            </a:r>
          </a:p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8CF16-E9CF-4AF8-9F90-B9A44CF319F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811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Группа</a:t>
            </a:r>
            <a:r>
              <a:rPr lang="ru-RU"/>
              <a:t> </a:t>
            </a:r>
            <a:r>
              <a:rPr lang="ru-RU" dirty="0"/>
              <a:t>процессов мониторинга и управления регулярно оценивает прогресс проекта и осуществляет мониторинг, чтобы обнаружить отклонения от плана управления проектом, и, в случае необходимости, провести корректирующие действия для достижения целей проекта.</a:t>
            </a:r>
          </a:p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8CF16-E9CF-4AF8-9F90-B9A44CF319F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17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Группа</a:t>
            </a:r>
            <a:r>
              <a:rPr lang="ru-RU"/>
              <a:t> </a:t>
            </a:r>
            <a:r>
              <a:rPr lang="ru-RU" dirty="0"/>
              <a:t>завершающих процессов формализует </a:t>
            </a:r>
            <a:r>
              <a:rPr lang="ru-RU" dirty="0" err="1"/>
              <a:t>приемку</a:t>
            </a:r>
            <a:r>
              <a:rPr lang="ru-RU" dirty="0"/>
              <a:t> продукта, услуги или результата и подводит проект или фазу проекта к правильному завершению. </a:t>
            </a:r>
          </a:p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8CF16-E9CF-4AF8-9F90-B9A44CF319F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990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Данные ограничения – уникальные, нестандартные, с которыми нужно работать. </a:t>
            </a:r>
            <a:r>
              <a:rPr lang="ru-RU" dirty="0" err="1"/>
              <a:t>Клпссическую</a:t>
            </a:r>
            <a:r>
              <a:rPr lang="ru-RU" dirty="0"/>
              <a:t> водопадную схему разработки мы не можем. Отсюда новые </a:t>
            </a:r>
            <a:r>
              <a:rPr lang="en-US" dirty="0"/>
              <a:t>Agile</a:t>
            </a:r>
            <a:r>
              <a:rPr lang="en-US" baseline="0" dirty="0"/>
              <a:t> </a:t>
            </a:r>
            <a:r>
              <a:rPr lang="ru-RU" baseline="0" dirty="0"/>
              <a:t>подходы для гибкой , итерационно разработки.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8CF16-E9CF-4AF8-9F90-B9A44CF319F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956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Предиктивные жизненные циклы, как правило, являются предпочтительными при хорошем понимании поставляемого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продукта, наличии достаточной базы отраслевых методов, а также если продукт необходимо предоставить полностью для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того, чтобы он имел ценность для заинтересованных сторон.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8CF16-E9CF-4AF8-9F90-B9A44CF319F7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007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6CAC-7FC4-4057-A44C-6B2BFC7C313D}" type="datetime1">
              <a:rPr lang="en-US" smtClean="0"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F148-E383-4548-AD6E-C932B4F77685}" type="datetime1">
              <a:rPr lang="en-US" smtClean="0"/>
              <a:t>7/15/2016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9E83-AE37-4DA2-8BB7-068E92EF3318}" type="datetime1">
              <a:rPr lang="en-US" smtClean="0"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E969-6622-493D-BE71-3F06B7073898}" type="datetime1">
              <a:rPr lang="en-US" smtClean="0"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9BD6-F3FB-45ED-BBD4-4F09D64CF0B7}" type="datetime1">
              <a:rPr lang="en-US" smtClean="0"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FDFF-5F20-4DC4-B842-A95A570C5E1C}" type="datetime1">
              <a:rPr lang="en-US" smtClean="0"/>
              <a:t>7/15/2016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CE8-A27D-42EB-83A9-1FA4EE1A1E74}" type="datetime1">
              <a:rPr lang="en-US" smtClean="0"/>
              <a:t>7/15/2016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9B59-CA76-4D83-8388-0BF6108DA5C7}" type="datetime1">
              <a:rPr lang="en-US" smtClean="0"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D80D-5358-4CCE-BA3C-8337D7ABD707}" type="datetime1">
              <a:rPr lang="en-US" smtClean="0"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3516-6C43-4CF7-9AEA-C9C3299728E2}" type="datetime1">
              <a:rPr lang="en-US" smtClean="0"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879C-DED2-4CE0-91D5-074A722A2E7F}" type="datetime1">
              <a:rPr lang="en-US" smtClean="0"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7863-DB30-4B1F-9897-021B9BDA1796}" type="datetime1">
              <a:rPr lang="en-US" smtClean="0"/>
              <a:t>7/15/2016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E714-4343-48F5-B8C3-938A2EE47EB3}" type="datetime1">
              <a:rPr lang="en-US" smtClean="0"/>
              <a:t>7/15/2016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A180-1EAF-4FA3-A48B-9EAD8ED4D2AD}" type="datetime1">
              <a:rPr lang="en-US" smtClean="0"/>
              <a:t>7/15/2016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A9A1-51FD-412B-8787-4C1961730B92}" type="datetime1">
              <a:rPr lang="en-US" smtClean="0"/>
              <a:t>7/15/2016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9090-5BD6-4531-B182-2E2C600E9F83}" type="datetime1">
              <a:rPr lang="en-US" smtClean="0"/>
              <a:t>7/15/2016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858D-7B8C-4496-BBEB-118329F45219}" type="datetime1">
              <a:rPr lang="en-US" smtClean="0"/>
              <a:t>7/15/2016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240CD92-92BD-419F-A3DC-076CB485972E}" type="datetime1">
              <a:rPr lang="en-US" smtClean="0"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mi.org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dirty="0"/>
              <a:t>Управление проектами софтовой разработки по agile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 использованием </a:t>
            </a:r>
            <a:r>
              <a:rPr lang="en-US" dirty="0"/>
              <a:t>SOFTWARE EXTENSION TO THE</a:t>
            </a:r>
            <a:br>
              <a:rPr lang="en-US" dirty="0"/>
            </a:br>
            <a:r>
              <a:rPr lang="en-US" dirty="0"/>
              <a:t>PMBOK® GUIDE FIFTH EDITION</a:t>
            </a:r>
            <a:endParaRPr lang="ru-RU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71260" y="5326822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r"/>
            <a:r>
              <a:rPr lang="ru-RU" dirty="0"/>
              <a:t>СемЁнов Илья</a:t>
            </a:r>
          </a:p>
          <a:p>
            <a:pPr algn="r"/>
            <a:r>
              <a:rPr lang="ru-RU" dirty="0"/>
              <a:t>НПФ Хеликс, Директор департамента ИТ</a:t>
            </a:r>
          </a:p>
        </p:txBody>
      </p:sp>
    </p:spTree>
    <p:extLst>
      <p:ext uri="{BB962C8B-B14F-4D97-AF65-F5344CB8AC3E}">
        <p14:creationId xmlns:p14="http://schemas.microsoft.com/office/powerpoint/2010/main" val="3089185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PMBOK. </a:t>
            </a:r>
            <a:r>
              <a:rPr lang="ru-RU" dirty="0"/>
              <a:t>Группа процессов мониторинга и управления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u="sng" dirty="0"/>
              <a:t>Мониторинг и управление работами проекта</a:t>
            </a:r>
          </a:p>
          <a:p>
            <a:r>
              <a:rPr lang="ru-RU" u="sng" dirty="0"/>
              <a:t>Общее управление изменениями</a:t>
            </a:r>
          </a:p>
          <a:p>
            <a:r>
              <a:rPr lang="ru-RU" u="sng" dirty="0"/>
              <a:t>Подтверждение содержания</a:t>
            </a:r>
          </a:p>
          <a:p>
            <a:r>
              <a:rPr lang="ru-RU" u="sng" dirty="0"/>
              <a:t>Управление содержанием</a:t>
            </a:r>
          </a:p>
          <a:p>
            <a:r>
              <a:rPr lang="ru-RU" u="sng" dirty="0"/>
              <a:t>Управление расписанием</a:t>
            </a:r>
          </a:p>
          <a:p>
            <a:r>
              <a:rPr lang="ru-RU" u="sng" dirty="0"/>
              <a:t>Управление стоимостью</a:t>
            </a:r>
          </a:p>
          <a:p>
            <a:r>
              <a:rPr lang="ru-RU" u="sng" dirty="0"/>
              <a:t>Процесс контроля качества</a:t>
            </a:r>
          </a:p>
          <a:p>
            <a:r>
              <a:rPr lang="ru-RU" u="sng" dirty="0"/>
              <a:t>Управление командой проекта</a:t>
            </a:r>
          </a:p>
          <a:p>
            <a:r>
              <a:rPr lang="ru-RU" u="sng" dirty="0" err="1"/>
              <a:t>Отчетность</a:t>
            </a:r>
            <a:r>
              <a:rPr lang="ru-RU" u="sng" dirty="0"/>
              <a:t> по исполнению</a:t>
            </a:r>
          </a:p>
          <a:p>
            <a:r>
              <a:rPr lang="ru-RU" u="sng" dirty="0"/>
              <a:t>Управление участниками проекта</a:t>
            </a:r>
          </a:p>
          <a:p>
            <a:r>
              <a:rPr lang="ru-RU" u="sng" dirty="0"/>
              <a:t>Наблюдение и управление рисками</a:t>
            </a:r>
          </a:p>
          <a:p>
            <a:r>
              <a:rPr lang="ru-RU" dirty="0"/>
              <a:t>Администрирование контрактов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615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PMBOK. </a:t>
            </a:r>
            <a:r>
              <a:rPr lang="ru-RU" dirty="0"/>
              <a:t>Группа завершающих процессов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/>
              <a:t>Закрытие проекта</a:t>
            </a:r>
          </a:p>
          <a:p>
            <a:r>
              <a:rPr lang="ru-RU" dirty="0"/>
              <a:t>Закрытие контрактов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009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Группы процессов управления проектом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173" y="1993074"/>
            <a:ext cx="7959778" cy="420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16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5289740" cy="2274984"/>
          </a:xfrm>
        </p:spPr>
        <p:txBody>
          <a:bodyPr/>
          <a:lstStyle/>
          <a:p>
            <a:r>
              <a:rPr lang="ru-RU" dirty="0"/>
              <a:t>Соотношение групп процессов и областей знаний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pic>
        <p:nvPicPr>
          <p:cNvPr id="1026" name="Picture 2" descr="http://mahamba.com/sites/default/files/styles/large/public/images/project_management_process_group_exp.jpg?itok=6pU7AO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096" y="452717"/>
            <a:ext cx="4200040" cy="616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003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Инструменты и методы </a:t>
            </a:r>
            <a:r>
              <a:rPr lang="en-US" b="1" dirty="0" err="1"/>
              <a:t>PMBoK</a:t>
            </a:r>
            <a:br>
              <a:rPr lang="en-US" b="1" dirty="0"/>
            </a:b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223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Инструменты и методы </a:t>
            </a:r>
            <a:r>
              <a:rPr lang="en-US" b="1" dirty="0" err="1"/>
              <a:t>PMBoK</a:t>
            </a:r>
            <a:br>
              <a:rPr lang="en-US" b="1" dirty="0"/>
            </a:b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6740" y="1170122"/>
            <a:ext cx="5442488" cy="5447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b="1" dirty="0"/>
              <a:t>Инструменты </a:t>
            </a:r>
            <a:r>
              <a:rPr lang="en-US" sz="1200" b="1" dirty="0" err="1"/>
              <a:t>PMBoK</a:t>
            </a:r>
            <a:r>
              <a:rPr lang="en-US" sz="1200" b="1" dirty="0"/>
              <a:t>:</a:t>
            </a:r>
          </a:p>
          <a:p>
            <a:r>
              <a:rPr lang="ru-RU" sz="1200" u="sng" dirty="0"/>
              <a:t>Диаграмма </a:t>
            </a:r>
            <a:r>
              <a:rPr lang="ru-RU" sz="1200" u="sng" dirty="0" err="1"/>
              <a:t>Ганта</a:t>
            </a:r>
            <a:r>
              <a:rPr lang="ru-RU" sz="1200" u="sng" dirty="0"/>
              <a:t> (</a:t>
            </a:r>
            <a:r>
              <a:rPr lang="en-US" sz="1200" u="sng" dirty="0"/>
              <a:t>Gantt Chart).</a:t>
            </a:r>
          </a:p>
          <a:p>
            <a:r>
              <a:rPr lang="ru-RU" sz="1200" dirty="0"/>
              <a:t>Диаграмма Парето (</a:t>
            </a:r>
            <a:r>
              <a:rPr lang="en-US" sz="1200" dirty="0"/>
              <a:t>Pareto Chart).</a:t>
            </a:r>
          </a:p>
          <a:p>
            <a:r>
              <a:rPr lang="ru-RU" sz="1200" u="sng" dirty="0"/>
              <a:t>Иерархическая структура рисков (</a:t>
            </a:r>
            <a:r>
              <a:rPr lang="en-US" sz="1200" u="sng" dirty="0"/>
              <a:t>Risk Breakdown Structure, RBS).</a:t>
            </a:r>
          </a:p>
          <a:p>
            <a:r>
              <a:rPr lang="ru-RU" sz="1200" u="sng" dirty="0"/>
              <a:t>Информационная система управления проектами (</a:t>
            </a:r>
            <a:r>
              <a:rPr lang="en-US" sz="1200" u="sng" dirty="0"/>
              <a:t>Project Management Information System, PMIS).</a:t>
            </a:r>
          </a:p>
          <a:p>
            <a:r>
              <a:rPr lang="ru-RU" sz="1200" dirty="0"/>
              <a:t>Матрица вероятности и воздействия (</a:t>
            </a:r>
            <a:r>
              <a:rPr lang="en-US" sz="1200" dirty="0"/>
              <a:t>Probability and Impact Matrix).</a:t>
            </a:r>
          </a:p>
          <a:p>
            <a:r>
              <a:rPr lang="ru-RU" sz="1200" u="sng" dirty="0"/>
              <a:t>Матрица ответственности (</a:t>
            </a:r>
            <a:r>
              <a:rPr lang="en-US" sz="1200" u="sng" dirty="0"/>
              <a:t>Responsibility Assignment Matrix, RAM).</a:t>
            </a:r>
          </a:p>
          <a:p>
            <a:r>
              <a:rPr lang="ru-RU" sz="1200" dirty="0"/>
              <a:t>Расписание контрольных событий (</a:t>
            </a:r>
            <a:r>
              <a:rPr lang="en-US" sz="1200" dirty="0"/>
              <a:t>Milestone Schedule).</a:t>
            </a:r>
          </a:p>
          <a:p>
            <a:r>
              <a:rPr lang="ru-RU" sz="1200" dirty="0"/>
              <a:t>Сетевая модель (</a:t>
            </a:r>
            <a:r>
              <a:rPr lang="en-US" sz="1200" dirty="0"/>
              <a:t>Schedule Model).</a:t>
            </a:r>
          </a:p>
          <a:p>
            <a:r>
              <a:rPr lang="ru-RU" sz="1200" dirty="0"/>
              <a:t>Система санкционирования выполнения работ (</a:t>
            </a:r>
            <a:r>
              <a:rPr lang="en-US" sz="1200" dirty="0"/>
              <a:t>Work Authorization System).</a:t>
            </a:r>
          </a:p>
          <a:p>
            <a:r>
              <a:rPr lang="ru-RU" sz="1200" u="sng" dirty="0"/>
              <a:t>Система управления изменениями (</a:t>
            </a:r>
            <a:r>
              <a:rPr lang="en-US" sz="1200" u="sng" dirty="0"/>
              <a:t>Change Control System).</a:t>
            </a:r>
          </a:p>
          <a:p>
            <a:r>
              <a:rPr lang="ru-RU" sz="1200" dirty="0"/>
              <a:t>Система управления конфигурацией (</a:t>
            </a:r>
            <a:r>
              <a:rPr lang="en-US" sz="1200" dirty="0"/>
              <a:t>Configuration Management System).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4784" y="1232115"/>
            <a:ext cx="5591956" cy="546057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ru-RU" b="1" dirty="0"/>
              <a:t>Методы </a:t>
            </a:r>
            <a:r>
              <a:rPr lang="en-US" b="1" dirty="0" err="1"/>
              <a:t>PMBoK</a:t>
            </a:r>
            <a:r>
              <a:rPr lang="en-US" b="1" dirty="0"/>
              <a:t>:</a:t>
            </a:r>
          </a:p>
          <a:p>
            <a:r>
              <a:rPr lang="ru-RU" dirty="0"/>
              <a:t>Анализ дерева решений (</a:t>
            </a:r>
            <a:r>
              <a:rPr lang="en-US" dirty="0"/>
              <a:t>Decision Tree Analysis).</a:t>
            </a:r>
          </a:p>
          <a:p>
            <a:r>
              <a:rPr lang="ru-RU" dirty="0"/>
              <a:t>Анализ допущений (</a:t>
            </a:r>
            <a:r>
              <a:rPr lang="en-US" dirty="0"/>
              <a:t>Assumptions Analysis).</a:t>
            </a:r>
          </a:p>
          <a:p>
            <a:r>
              <a:rPr lang="ru-RU" dirty="0"/>
              <a:t>Анализ ожидаемого денежного значения (</a:t>
            </a:r>
            <a:r>
              <a:rPr lang="en-US" dirty="0"/>
              <a:t>Expected Monetary Value (EMV) Analysis).</a:t>
            </a:r>
          </a:p>
          <a:p>
            <a:r>
              <a:rPr lang="ru-RU" u="sng" dirty="0"/>
              <a:t>Анализ отклонений (</a:t>
            </a:r>
            <a:r>
              <a:rPr lang="en-US" u="sng" dirty="0"/>
              <a:t>Variance Analysis).</a:t>
            </a:r>
          </a:p>
          <a:p>
            <a:r>
              <a:rPr lang="ru-RU" dirty="0"/>
              <a:t>Анализ сети (</a:t>
            </a:r>
            <a:r>
              <a:rPr lang="en-US" dirty="0"/>
              <a:t>Schedule Network Analysis </a:t>
            </a:r>
            <a:r>
              <a:rPr lang="ru-RU" dirty="0"/>
              <a:t>или </a:t>
            </a:r>
            <a:r>
              <a:rPr lang="en-US" dirty="0"/>
              <a:t>Network Analysis).</a:t>
            </a:r>
          </a:p>
          <a:p>
            <a:r>
              <a:rPr lang="ru-RU" u="sng" dirty="0"/>
              <a:t>Анализ сильных и слабых сторон, возможностей и угроз </a:t>
            </a:r>
            <a:r>
              <a:rPr lang="ru-RU" dirty="0"/>
              <a:t>(</a:t>
            </a:r>
            <a:r>
              <a:rPr lang="en-US" dirty="0"/>
              <a:t>Strengths, Weaknesses, Opportunities, and Threats Analysis, </a:t>
            </a:r>
            <a:r>
              <a:rPr lang="ru-RU" dirty="0"/>
              <a:t>или </a:t>
            </a:r>
            <a:r>
              <a:rPr lang="en-US" dirty="0"/>
              <a:t>SWOT Analysis).</a:t>
            </a:r>
          </a:p>
          <a:p>
            <a:r>
              <a:rPr lang="ru-RU" dirty="0"/>
              <a:t>Анализ характера и последствий отказов (</a:t>
            </a:r>
            <a:r>
              <a:rPr lang="en-US" dirty="0"/>
              <a:t>Failure Mode and Effect Analysis, FMEA).</a:t>
            </a:r>
          </a:p>
          <a:p>
            <a:r>
              <a:rPr lang="en-US" dirty="0"/>
              <a:t>A</a:t>
            </a:r>
            <a:r>
              <a:rPr lang="ru-RU" dirty="0" err="1"/>
              <a:t>нализ</a:t>
            </a:r>
            <a:r>
              <a:rPr lang="ru-RU" dirty="0"/>
              <a:t> чувствительности (</a:t>
            </a:r>
            <a:r>
              <a:rPr lang="en-US" dirty="0"/>
              <a:t>Sensitivity Analysis).</a:t>
            </a:r>
          </a:p>
          <a:p>
            <a:r>
              <a:rPr lang="ru-RU" dirty="0"/>
              <a:t>Быстрый проход (</a:t>
            </a:r>
            <a:r>
              <a:rPr lang="en-US" dirty="0"/>
              <a:t>Fast Tracking).</a:t>
            </a:r>
          </a:p>
          <a:p>
            <a:r>
              <a:rPr lang="ru-RU" dirty="0"/>
              <a:t>Выравнивание ресурсов (</a:t>
            </a:r>
            <a:r>
              <a:rPr lang="en-US" dirty="0"/>
              <a:t>Resource Leveling).</a:t>
            </a:r>
          </a:p>
          <a:p>
            <a:r>
              <a:rPr lang="ru-RU" u="sng" dirty="0"/>
              <a:t>Декомпозиция (</a:t>
            </a:r>
            <a:r>
              <a:rPr lang="en-US" u="sng" dirty="0"/>
              <a:t>Decomposition).</a:t>
            </a:r>
          </a:p>
          <a:p>
            <a:r>
              <a:rPr lang="ru-RU" dirty="0"/>
              <a:t>Метод «операции в узлах» (метод диаграмм предшествования) (</a:t>
            </a:r>
            <a:r>
              <a:rPr lang="en-US" dirty="0"/>
              <a:t>Precedence Diagramming Method, PDM).</a:t>
            </a:r>
          </a:p>
          <a:p>
            <a:r>
              <a:rPr lang="ru-RU" dirty="0"/>
              <a:t>Метод </a:t>
            </a:r>
            <a:r>
              <a:rPr lang="ru-RU" dirty="0" err="1"/>
              <a:t>Дельфи</a:t>
            </a:r>
            <a:r>
              <a:rPr lang="ru-RU" dirty="0"/>
              <a:t> (дельфийский метод) (</a:t>
            </a:r>
            <a:r>
              <a:rPr lang="en-US" dirty="0"/>
              <a:t>Delphi Technique).</a:t>
            </a:r>
          </a:p>
          <a:p>
            <a:r>
              <a:rPr lang="ru-RU" u="sng" dirty="0"/>
              <a:t>Метод критического пути (</a:t>
            </a:r>
            <a:r>
              <a:rPr lang="en-US" u="sng" dirty="0"/>
              <a:t>Critical Path Methodology, CPM).</a:t>
            </a:r>
          </a:p>
          <a:p>
            <a:r>
              <a:rPr lang="ru-RU" dirty="0"/>
              <a:t>Метод критической цепи (</a:t>
            </a:r>
            <a:r>
              <a:rPr lang="en-US" dirty="0"/>
              <a:t>Critical Chain Method).</a:t>
            </a:r>
          </a:p>
          <a:p>
            <a:r>
              <a:rPr lang="ru-RU" dirty="0"/>
              <a:t>Метод Монте-Карло (</a:t>
            </a:r>
            <a:r>
              <a:rPr lang="en-US" dirty="0"/>
              <a:t>Monte Carlo Analysis).</a:t>
            </a:r>
          </a:p>
          <a:p>
            <a:r>
              <a:rPr lang="ru-RU" dirty="0"/>
              <a:t>Метод освоенного объема (</a:t>
            </a:r>
            <a:r>
              <a:rPr lang="en-US" dirty="0"/>
              <a:t>Earned Value Technique, EVT).</a:t>
            </a:r>
          </a:p>
          <a:p>
            <a:r>
              <a:rPr lang="ru-RU" dirty="0"/>
              <a:t>Метод оценки и анализа программ (</a:t>
            </a:r>
            <a:r>
              <a:rPr lang="en-US" dirty="0"/>
              <a:t>Program Evaluation and Review Technique, PERT).</a:t>
            </a:r>
          </a:p>
          <a:p>
            <a:r>
              <a:rPr lang="ru-RU" u="sng" dirty="0"/>
              <a:t>Мозговой штурм (</a:t>
            </a:r>
            <a:r>
              <a:rPr lang="en-US" u="sng" dirty="0"/>
              <a:t>Brainstorming).</a:t>
            </a:r>
          </a:p>
          <a:p>
            <a:r>
              <a:rPr lang="ru-RU" dirty="0"/>
              <a:t>Оценка «снизу вверх» (</a:t>
            </a:r>
            <a:r>
              <a:rPr lang="en-US" dirty="0"/>
              <a:t>Bottom-up Estimating).</a:t>
            </a:r>
          </a:p>
          <a:p>
            <a:r>
              <a:rPr lang="ru-RU" dirty="0"/>
              <a:t>Планирование методом набегающей волны (</a:t>
            </a:r>
            <a:r>
              <a:rPr lang="en-US" dirty="0"/>
              <a:t>Rolling Wave Planning).</a:t>
            </a:r>
          </a:p>
          <a:p>
            <a:r>
              <a:rPr lang="ru-RU" dirty="0"/>
              <a:t>Управление освоенным объемом (</a:t>
            </a:r>
            <a:r>
              <a:rPr lang="en-US" dirty="0"/>
              <a:t>Earned Value Management, EVM).</a:t>
            </a:r>
          </a:p>
        </p:txBody>
      </p:sp>
    </p:spTree>
    <p:extLst>
      <p:ext uri="{BB962C8B-B14F-4D97-AF65-F5344CB8AC3E}">
        <p14:creationId xmlns:p14="http://schemas.microsoft.com/office/powerpoint/2010/main" val="3426959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Проблемы, которые не позволяют использовать жёсткие стандарты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30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 с которыми сталкиваемся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121" y="1812175"/>
            <a:ext cx="4473271" cy="462678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С точки зрения заказчика</a:t>
            </a:r>
          </a:p>
          <a:p>
            <a:r>
              <a:rPr lang="ru-RU" dirty="0"/>
              <a:t>Заказчик не даёт времени на планирование. </a:t>
            </a:r>
          </a:p>
          <a:p>
            <a:r>
              <a:rPr lang="ru-RU" dirty="0"/>
              <a:t>Риски проектов не берут в расчёт.</a:t>
            </a:r>
          </a:p>
          <a:p>
            <a:r>
              <a:rPr lang="ru-RU" dirty="0"/>
              <a:t>Нет возможности иметь финансовые резервы.</a:t>
            </a:r>
          </a:p>
          <a:p>
            <a:r>
              <a:rPr lang="ru-RU" dirty="0"/>
              <a:t>Документация - это деньги на ветер. Главное результат.</a:t>
            </a:r>
          </a:p>
          <a:p>
            <a:r>
              <a:rPr lang="ru-RU" dirty="0"/>
              <a:t>Зачем отдел тестирования, когда можно писать сразу нормальный код?</a:t>
            </a:r>
          </a:p>
          <a:p>
            <a:r>
              <a:rPr lang="ru-RU" dirty="0"/>
              <a:t>Нереалистичные ожидания клиента.</a:t>
            </a:r>
          </a:p>
          <a:p>
            <a:r>
              <a:rPr lang="ru-RU" dirty="0"/>
              <a:t>Недостаточное участие клиента в процессе разработки.</a:t>
            </a:r>
          </a:p>
          <a:p>
            <a:r>
              <a:rPr lang="ru-RU" dirty="0"/>
              <a:t>Быстроменяющиеся планы.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/>
              <a:t>С точки зрения программиста</a:t>
            </a:r>
          </a:p>
          <a:p>
            <a:r>
              <a:rPr lang="ru-RU" dirty="0"/>
              <a:t>Излишнее усердие разработчика.</a:t>
            </a:r>
          </a:p>
          <a:p>
            <a:r>
              <a:rPr lang="ru-RU" dirty="0"/>
              <a:t>Низкое качество продуктов.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Content Placeholder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4646" y="2208263"/>
            <a:ext cx="5525747" cy="423069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04646" y="1766791"/>
            <a:ext cx="4473271" cy="441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1400" b="1" dirty="0"/>
              <a:t>С точки зрения итеративных методов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31300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Проблемы. Результат: хаотичный процесс управления проектом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1350" y="2052918"/>
            <a:ext cx="6209471" cy="4195481"/>
          </a:xfrm>
        </p:spPr>
        <p:txBody>
          <a:bodyPr>
            <a:normAutofit/>
          </a:bodyPr>
          <a:lstStyle/>
          <a:p>
            <a:r>
              <a:rPr lang="ru-RU" dirty="0"/>
              <a:t>Результат достигаем, но как?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Ошибки планирования и </a:t>
            </a:r>
            <a:r>
              <a:rPr lang="ru-RU" dirty="0" err="1"/>
              <a:t>оценкок</a:t>
            </a:r>
            <a:r>
              <a:rPr lang="ru-RU" dirty="0"/>
              <a:t> из-за</a:t>
            </a:r>
          </a:p>
          <a:p>
            <a:pPr lvl="1"/>
            <a:r>
              <a:rPr lang="ru-RU" dirty="0"/>
              <a:t>Разработка – интеллектуальный труд</a:t>
            </a:r>
          </a:p>
          <a:p>
            <a:pPr lvl="1"/>
            <a:r>
              <a:rPr lang="ru-RU" dirty="0"/>
              <a:t>Производительность разработчиков колеблется в очень широких диапазонах</a:t>
            </a:r>
          </a:p>
          <a:p>
            <a:pPr lvl="1"/>
            <a:r>
              <a:rPr lang="ru-RU" dirty="0"/>
              <a:t>Требования часто плохо определены</a:t>
            </a:r>
          </a:p>
          <a:p>
            <a:pPr lvl="1"/>
            <a:r>
              <a:rPr lang="ru-RU" dirty="0"/>
              <a:t>Технологии меняются, развиваются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pic>
        <p:nvPicPr>
          <p:cNvPr id="3082" name="Picture 10" descr="http://www.directorinfo.ru/Archive/CP/2007/11/51/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917" y="2086313"/>
            <a:ext cx="4041670" cy="396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969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SWX: </a:t>
            </a:r>
            <a:r>
              <a:rPr lang="en-US" dirty="0" err="1"/>
              <a:t>PMBoK</a:t>
            </a:r>
            <a:r>
              <a:rPr lang="en-US" dirty="0"/>
              <a:t> Software Extension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048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Обзор презентации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Расширения </a:t>
            </a:r>
            <a:r>
              <a:rPr lang="en-US" dirty="0"/>
              <a:t>PMI </a:t>
            </a:r>
            <a:r>
              <a:rPr lang="ru-RU" dirty="0"/>
              <a:t>стандартов специфицируют базовые стандарты для предоставления большей информации о конкретных типах проектов или управлении информацией в соответствующих отраслях.</a:t>
            </a:r>
          </a:p>
          <a:p>
            <a:r>
              <a:rPr lang="ru-RU" dirty="0"/>
              <a:t>Данная презентация это обзор </a:t>
            </a:r>
            <a:r>
              <a:rPr lang="en-US" dirty="0"/>
              <a:t>PMBOK Software Extension </a:t>
            </a:r>
            <a:r>
              <a:rPr lang="ru-RU" dirty="0"/>
              <a:t>– расширение </a:t>
            </a:r>
            <a:r>
              <a:rPr lang="en-US" dirty="0"/>
              <a:t>PMBOK </a:t>
            </a:r>
            <a:r>
              <a:rPr lang="ru-RU" dirty="0"/>
              <a:t>для проектов разработки программного обеспечения.</a:t>
            </a:r>
          </a:p>
          <a:p>
            <a:r>
              <a:rPr lang="ru-RU" dirty="0"/>
              <a:t>Данная презентация показывается,</a:t>
            </a:r>
            <a:r>
              <a:rPr lang="en-US" dirty="0"/>
              <a:t> </a:t>
            </a:r>
            <a:r>
              <a:rPr lang="ru-RU" dirty="0"/>
              <a:t>что </a:t>
            </a:r>
            <a:r>
              <a:rPr lang="en-US" dirty="0"/>
              <a:t>PMI </a:t>
            </a:r>
            <a:r>
              <a:rPr lang="ru-RU" dirty="0"/>
              <a:t>согласна с трендами гибких методологий и адаптировала свой стандарт под специфику программной разработки.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910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SWX: </a:t>
            </a:r>
            <a:r>
              <a:rPr lang="en-US" dirty="0" err="1"/>
              <a:t>PMBoK</a:t>
            </a:r>
            <a:r>
              <a:rPr lang="en-US" dirty="0"/>
              <a:t> Software Extension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61" y="1340213"/>
            <a:ext cx="3774174" cy="4898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21902" y="1340214"/>
            <a:ext cx="7105337" cy="4908186"/>
          </a:xfrm>
        </p:spPr>
        <p:txBody>
          <a:bodyPr>
            <a:normAutofit/>
          </a:bodyPr>
          <a:lstStyle/>
          <a:p>
            <a:r>
              <a:rPr lang="ru-RU" dirty="0"/>
              <a:t>Цель нового стандарта я вижу в том, что он должен снять скепсис практиков занимающихся </a:t>
            </a:r>
            <a:r>
              <a:rPr lang="ru-RU" dirty="0" err="1"/>
              <a:t>софтварными</a:t>
            </a:r>
            <a:r>
              <a:rPr lang="ru-RU" dirty="0"/>
              <a:t> проектами о не применимости классического подхода PMBOK в реальной жизни.</a:t>
            </a:r>
          </a:p>
          <a:p>
            <a:r>
              <a:rPr lang="ru-RU" dirty="0"/>
              <a:t>В IT отрасли до сих пор есть предубеждение что PMBOK - это обязательно </a:t>
            </a:r>
            <a:r>
              <a:rPr lang="ru-RU" dirty="0" err="1"/>
              <a:t>тяжелый</a:t>
            </a:r>
            <a:r>
              <a:rPr lang="ru-RU" dirty="0"/>
              <a:t> </a:t>
            </a:r>
            <a:r>
              <a:rPr lang="ru-RU" dirty="0" err="1"/>
              <a:t>waterfall</a:t>
            </a:r>
            <a:r>
              <a:rPr lang="ru-RU" dirty="0"/>
              <a:t>, для больших и относительно-стабильных по содержанию проектов - типа строительства, и поэтому он мало применим для очень динамично развивающихся IT проектов.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048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SWX: </a:t>
            </a:r>
            <a:r>
              <a:rPr lang="ru-RU" dirty="0"/>
              <a:t>Что такое </a:t>
            </a:r>
            <a:r>
              <a:rPr lang="ru-RU"/>
              <a:t>SWX?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SWX </a:t>
            </a:r>
            <a:r>
              <a:rPr lang="ru-RU" dirty="0"/>
              <a:t>состоит из:</a:t>
            </a:r>
          </a:p>
          <a:p>
            <a:r>
              <a:rPr lang="en-US" dirty="0"/>
              <a:t>IEEE </a:t>
            </a:r>
            <a:r>
              <a:rPr lang="en-US" dirty="0" err="1"/>
              <a:t>Standartd</a:t>
            </a:r>
            <a:r>
              <a:rPr lang="en-US" dirty="0"/>
              <a:t> 24765:2010. System and Software Engineering - Vocabulary</a:t>
            </a:r>
          </a:p>
          <a:p>
            <a:r>
              <a:rPr lang="en-US" dirty="0"/>
              <a:t>PMI Lexicon of  Project Management Terms.</a:t>
            </a:r>
          </a:p>
          <a:p>
            <a:r>
              <a:rPr lang="en-US" dirty="0"/>
              <a:t>IEEE Standard 12207:2008. Systems and Software Engineering - Software Life Cycle Processes.</a:t>
            </a:r>
          </a:p>
          <a:p>
            <a:r>
              <a:rPr lang="en-US" dirty="0"/>
              <a:t>IEEE 16326:2009. Systems and Software Engineering - Life Cycle Processes - Project Management.</a:t>
            </a:r>
          </a:p>
          <a:p>
            <a:r>
              <a:rPr lang="en-US" dirty="0"/>
              <a:t>PMI PMBOK.</a:t>
            </a:r>
          </a:p>
          <a:p>
            <a:endParaRPr lang="en-US" dirty="0"/>
          </a:p>
          <a:p>
            <a:pPr marL="0" indent="0">
              <a:buNone/>
            </a:pPr>
            <a:r>
              <a:rPr lang="ru-RU" dirty="0"/>
              <a:t>Итог:</a:t>
            </a:r>
          </a:p>
          <a:p>
            <a:pPr marL="0" indent="0">
              <a:buNone/>
            </a:pPr>
            <a:r>
              <a:rPr lang="ru-RU" dirty="0"/>
              <a:t> - Получили дополнение к PMBOK знаниями и практиками, которые могут улучшить эффективность и результативность менеджеров программных проектов, команд управления проектами и участников проектов.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024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SWX: </a:t>
            </a:r>
            <a:r>
              <a:rPr lang="ru-RU" dirty="0"/>
              <a:t>Для кого?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558" y="1258439"/>
            <a:ext cx="8946541" cy="60034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1.1.1 Audience for the Software Extension to the PMBOK ® Guide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9667" y="1978700"/>
            <a:ext cx="3447737" cy="4422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600" dirty="0"/>
              <a:t>Project managers;</a:t>
            </a:r>
          </a:p>
          <a:p>
            <a:r>
              <a:rPr lang="en-US" sz="1600" dirty="0"/>
              <a:t>Software project managers;</a:t>
            </a:r>
          </a:p>
          <a:p>
            <a:r>
              <a:rPr lang="en-US" sz="1600" dirty="0"/>
              <a:t>Functional managers;</a:t>
            </a:r>
          </a:p>
          <a:p>
            <a:r>
              <a:rPr lang="en-US" sz="1600" dirty="0"/>
              <a:t>System analysts;</a:t>
            </a:r>
          </a:p>
          <a:p>
            <a:r>
              <a:rPr lang="en-US" sz="1600" dirty="0"/>
              <a:t>System designers;</a:t>
            </a:r>
          </a:p>
          <a:p>
            <a:r>
              <a:rPr lang="en-US" sz="1600" dirty="0"/>
              <a:t>Software architects;</a:t>
            </a:r>
          </a:p>
          <a:p>
            <a:r>
              <a:rPr lang="en-US" sz="1600" dirty="0"/>
              <a:t>Software team leaders;</a:t>
            </a:r>
          </a:p>
          <a:p>
            <a:r>
              <a:rPr lang="en-US" sz="1600" dirty="0"/>
              <a:t>Software systems engineers;</a:t>
            </a:r>
          </a:p>
          <a:p>
            <a:r>
              <a:rPr lang="en-US" sz="1600" dirty="0"/>
              <a:t>System software developers;</a:t>
            </a:r>
          </a:p>
          <a:p>
            <a:r>
              <a:rPr lang="en-US" sz="1600" dirty="0"/>
              <a:t>Application software developers;</a:t>
            </a:r>
          </a:p>
          <a:p>
            <a:endParaRPr lang="ru-RU" sz="1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09804" y="1978701"/>
            <a:ext cx="3447737" cy="4422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600" dirty="0"/>
              <a:t>Test engineers;</a:t>
            </a:r>
          </a:p>
          <a:p>
            <a:r>
              <a:rPr lang="en-US" sz="1600" dirty="0"/>
              <a:t>Verification and validation (V&amp;V) personnel;</a:t>
            </a:r>
          </a:p>
          <a:p>
            <a:r>
              <a:rPr lang="en-US" sz="1600" dirty="0"/>
              <a:t>Information systems and software security specialists;</a:t>
            </a:r>
          </a:p>
          <a:p>
            <a:r>
              <a:rPr lang="en-US" sz="1600" dirty="0"/>
              <a:t>Project infrastructure personnel;</a:t>
            </a:r>
          </a:p>
          <a:p>
            <a:r>
              <a:rPr lang="en-US" sz="1600" dirty="0"/>
              <a:t>IT infrastructure personnel;</a:t>
            </a:r>
          </a:p>
          <a:p>
            <a:r>
              <a:rPr lang="en-US" sz="1600" dirty="0"/>
              <a:t>Web developers;</a:t>
            </a:r>
          </a:p>
          <a:p>
            <a:r>
              <a:rPr lang="en-US" sz="1600" dirty="0"/>
              <a:t>IT project managers;</a:t>
            </a:r>
          </a:p>
          <a:p>
            <a:r>
              <a:rPr lang="en-US" sz="1600" dirty="0"/>
              <a:t>Software process engineers;</a:t>
            </a:r>
          </a:p>
          <a:p>
            <a:r>
              <a:rPr lang="en-US" sz="1600" dirty="0"/>
              <a:t>Business analysts, enterprise architects, business continuity planners, and those in related disciplines;</a:t>
            </a:r>
          </a:p>
          <a:p>
            <a:endParaRPr lang="ru-RU" sz="1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889823" y="1978701"/>
            <a:ext cx="3447737" cy="4422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600" b="1" dirty="0">
                <a:solidFill>
                  <a:srgbClr val="FF0000"/>
                </a:solidFill>
              </a:rPr>
              <a:t>IT CIOs</a:t>
            </a:r>
            <a:r>
              <a:rPr lang="en-US" sz="1600" dirty="0"/>
              <a:t>, strategists, directors, analysts, solution designers, solution providers, IT security engineers, and service personnel;</a:t>
            </a:r>
          </a:p>
          <a:p>
            <a:r>
              <a:rPr lang="en-US" sz="1600" dirty="0"/>
              <a:t>Program managers;</a:t>
            </a:r>
          </a:p>
          <a:p>
            <a:r>
              <a:rPr lang="en-US" sz="1600" dirty="0"/>
              <a:t>Portfolio managers;</a:t>
            </a:r>
          </a:p>
          <a:p>
            <a:r>
              <a:rPr lang="en-US" sz="1600" dirty="0"/>
              <a:t>Product managers;</a:t>
            </a:r>
          </a:p>
          <a:p>
            <a:r>
              <a:rPr lang="en-US" sz="1600" dirty="0"/>
              <a:t>Customers;</a:t>
            </a:r>
          </a:p>
          <a:p>
            <a:r>
              <a:rPr lang="en-US" sz="1600" dirty="0"/>
              <a:t>Acquirers;</a:t>
            </a:r>
          </a:p>
          <a:p>
            <a:r>
              <a:rPr lang="en-US" sz="1600" dirty="0"/>
              <a:t>System integrators; and</a:t>
            </a:r>
          </a:p>
          <a:p>
            <a:r>
              <a:rPr lang="en-US" sz="1600" dirty="0"/>
              <a:t>Other stakeholders who affect, or are affected by, a software project.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62783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SWX:</a:t>
            </a:r>
            <a:r>
              <a:rPr lang="ru-RU" dirty="0"/>
              <a:t> </a:t>
            </a:r>
            <a:r>
              <a:rPr lang="en-US" dirty="0"/>
              <a:t>1.2 What is a Project?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17123" y="1381328"/>
            <a:ext cx="10719881" cy="4980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/>
              <a:t>Проект </a:t>
            </a:r>
            <a:r>
              <a:rPr lang="ru-RU" dirty="0"/>
              <a:t>– это замысле, который характеризуется следующими факторы:</a:t>
            </a:r>
          </a:p>
          <a:p>
            <a:r>
              <a:rPr lang="ru-RU" dirty="0"/>
              <a:t>однократность условий в их совокупности – речь идет об особом замысле. Он отличается от повседневных работ и не повторяется;</a:t>
            </a:r>
          </a:p>
          <a:p>
            <a:r>
              <a:rPr lang="ru-RU" dirty="0"/>
              <a:t>наличие цели(ей) – ясных и измеримых, которые к концу проекта должны быть достигнуты;</a:t>
            </a:r>
          </a:p>
          <a:p>
            <a:r>
              <a:rPr lang="ru-RU" dirty="0"/>
              <a:t>ограничениями: </a:t>
            </a:r>
          </a:p>
          <a:p>
            <a:pPr lvl="1"/>
            <a:r>
              <a:rPr lang="ru-RU" dirty="0"/>
              <a:t>ограничение по времени – временной график выполнения проекта с обозначенным началом и концом выполнения работ;</a:t>
            </a:r>
          </a:p>
          <a:p>
            <a:pPr lvl="1"/>
            <a:r>
              <a:rPr lang="ru-RU" dirty="0"/>
              <a:t>ограничения финансового, персонального или другого рода – бюджет проекта, этапы;</a:t>
            </a:r>
          </a:p>
          <a:p>
            <a:pPr lvl="1"/>
            <a:r>
              <a:rPr lang="ru-RU" dirty="0"/>
              <a:t>отграничение от других замыслов – проект не повторяется и отличается от процессных </a:t>
            </a:r>
            <a:r>
              <a:rPr lang="ru-RU"/>
              <a:t>работ;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188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SWX:</a:t>
            </a:r>
            <a:r>
              <a:rPr lang="ru-RU" dirty="0"/>
              <a:t> </a:t>
            </a:r>
            <a:r>
              <a:rPr lang="en-US" dirty="0"/>
              <a:t>1.2 What is a Project?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31" y="2151947"/>
            <a:ext cx="9038990" cy="411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037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SWX. 1.9 Quality Management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568" y="1772368"/>
            <a:ext cx="2809121" cy="4422832"/>
          </a:xfrm>
        </p:spPr>
        <p:txBody>
          <a:bodyPr>
            <a:normAutofit/>
          </a:bodyPr>
          <a:lstStyle/>
          <a:p>
            <a:r>
              <a:rPr lang="en-US" dirty="0"/>
              <a:t>Safety,</a:t>
            </a:r>
          </a:p>
          <a:p>
            <a:r>
              <a:rPr lang="en-US" dirty="0"/>
              <a:t>Security,</a:t>
            </a:r>
          </a:p>
          <a:p>
            <a:r>
              <a:rPr lang="en-US" dirty="0"/>
              <a:t>Reliability,</a:t>
            </a:r>
          </a:p>
          <a:p>
            <a:r>
              <a:rPr lang="en-US" dirty="0"/>
              <a:t>Resilience,</a:t>
            </a:r>
          </a:p>
          <a:p>
            <a:r>
              <a:rPr lang="en-US" dirty="0"/>
              <a:t>Dependability,</a:t>
            </a:r>
          </a:p>
          <a:p>
            <a:r>
              <a:rPr lang="en-US" dirty="0"/>
              <a:t>Scalability,</a:t>
            </a:r>
          </a:p>
          <a:p>
            <a:r>
              <a:rPr lang="en-US" dirty="0"/>
              <a:t>Performance,</a:t>
            </a:r>
          </a:p>
          <a:p>
            <a:r>
              <a:rPr lang="en-US" dirty="0"/>
              <a:t>Ease of learning,</a:t>
            </a:r>
          </a:p>
          <a:p>
            <a:r>
              <a:rPr lang="en-US" dirty="0"/>
              <a:t>Ease of use (usability),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551581" y="1772368"/>
            <a:ext cx="2809121" cy="4677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dirty="0"/>
              <a:t>Software quality attributes that are important to software developers include, but are not limited to:</a:t>
            </a:r>
          </a:p>
          <a:p>
            <a:r>
              <a:rPr lang="en-US" dirty="0"/>
              <a:t>Testability,</a:t>
            </a:r>
          </a:p>
          <a:p>
            <a:r>
              <a:rPr lang="en-US" dirty="0"/>
              <a:t>Maintainability,</a:t>
            </a:r>
          </a:p>
          <a:p>
            <a:r>
              <a:rPr lang="en-US" dirty="0"/>
              <a:t>Portability,</a:t>
            </a:r>
          </a:p>
          <a:p>
            <a:r>
              <a:rPr lang="en-US" dirty="0"/>
              <a:t>Extensibility, and</a:t>
            </a:r>
          </a:p>
          <a:p>
            <a:r>
              <a:rPr lang="en-US" dirty="0"/>
              <a:t>Reusability.</a:t>
            </a:r>
            <a:endParaRPr lang="ru-RU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75089" y="1772368"/>
            <a:ext cx="2809121" cy="4283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Interpretation of error messages,</a:t>
            </a:r>
          </a:p>
          <a:p>
            <a:r>
              <a:rPr lang="en-US" dirty="0"/>
              <a:t>Availability,</a:t>
            </a:r>
          </a:p>
          <a:p>
            <a:r>
              <a:rPr lang="en-US" dirty="0"/>
              <a:t>Accessibility,</a:t>
            </a:r>
          </a:p>
          <a:p>
            <a:r>
              <a:rPr lang="en-US" dirty="0"/>
              <a:t>Efficiency,</a:t>
            </a:r>
          </a:p>
          <a:p>
            <a:r>
              <a:rPr lang="en-US" dirty="0"/>
              <a:t>Flexibility,</a:t>
            </a:r>
          </a:p>
          <a:p>
            <a:r>
              <a:rPr lang="en-US" dirty="0"/>
              <a:t>Interoperability, and</a:t>
            </a:r>
          </a:p>
          <a:p>
            <a:r>
              <a:rPr lang="en-US" dirty="0"/>
              <a:t>Robustness.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314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SWX: </a:t>
            </a:r>
            <a:r>
              <a:rPr lang="ru-RU" dirty="0"/>
              <a:t>Ограничивающие факторы влияющие на продукт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514065" cy="461770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Архитектура ПО, инфраструктуры, платформы</a:t>
            </a:r>
            <a:endParaRPr lang="en-US" dirty="0"/>
          </a:p>
          <a:p>
            <a:r>
              <a:rPr lang="ru-RU" dirty="0"/>
              <a:t>Ограничения железа</a:t>
            </a:r>
          </a:p>
          <a:p>
            <a:r>
              <a:rPr lang="ru-RU" dirty="0"/>
              <a:t>Ограничения каналов связи</a:t>
            </a:r>
          </a:p>
          <a:p>
            <a:r>
              <a:rPr lang="ru-RU" dirty="0"/>
              <a:t>Ограничения средств разработки софта</a:t>
            </a:r>
          </a:p>
          <a:p>
            <a:r>
              <a:rPr lang="ru-RU" dirty="0"/>
              <a:t>Ограничения фреймворков, библиотек, компонентов</a:t>
            </a:r>
          </a:p>
          <a:p>
            <a:r>
              <a:rPr lang="ru-RU" dirty="0"/>
              <a:t>Ограничения открытого и закрытого ПО</a:t>
            </a:r>
          </a:p>
          <a:p>
            <a:r>
              <a:rPr lang="ru-RU" dirty="0"/>
              <a:t>Ограничения информационных систем заказчика</a:t>
            </a:r>
          </a:p>
          <a:p>
            <a:r>
              <a:rPr lang="ru-RU" dirty="0"/>
              <a:t>Требования к интерфейсам, безопасности, надёжности, масштабируемости, производительности, качеству, </a:t>
            </a:r>
            <a:r>
              <a:rPr lang="ru-RU" dirty="0" err="1"/>
              <a:t>поддерживаемости</a:t>
            </a:r>
            <a:endParaRPr lang="ru-RU" dirty="0"/>
          </a:p>
          <a:p>
            <a:r>
              <a:rPr lang="ru-RU" dirty="0"/>
              <a:t>Ограничения команды разработки</a:t>
            </a:r>
          </a:p>
          <a:p>
            <a:r>
              <a:rPr lang="ru-RU" dirty="0"/>
              <a:t>Ограничения организационной структуры</a:t>
            </a:r>
          </a:p>
          <a:p>
            <a:r>
              <a:rPr lang="ru-RU" dirty="0"/>
              <a:t>Ограничения технологий</a:t>
            </a:r>
          </a:p>
          <a:p>
            <a:r>
              <a:rPr lang="ru-RU" dirty="0"/>
              <a:t>Распределённая команда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546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SWX</a:t>
            </a:r>
            <a:r>
              <a:rPr lang="ru-RU" dirty="0"/>
              <a:t>: Основной вклад </a:t>
            </a:r>
            <a:r>
              <a:rPr lang="en-US" dirty="0"/>
              <a:t>SWX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Адаптация 47 процессов руководства </a:t>
            </a:r>
            <a:r>
              <a:rPr lang="en-US" dirty="0"/>
              <a:t>PMBOK</a:t>
            </a:r>
            <a:r>
              <a:rPr lang="ru-RU" dirty="0"/>
              <a:t> для </a:t>
            </a:r>
            <a:r>
              <a:rPr lang="ru-RU" b="1" dirty="0"/>
              <a:t>адаптивных</a:t>
            </a:r>
            <a:r>
              <a:rPr lang="ru-RU" dirty="0"/>
              <a:t> ЖЦ проектов по разработке ПО.</a:t>
            </a:r>
          </a:p>
          <a:p>
            <a:pPr lvl="1"/>
            <a:r>
              <a:rPr lang="ru-RU" dirty="0"/>
              <a:t>Т.к. большинство процессов PMBOK применимы к </a:t>
            </a:r>
            <a:r>
              <a:rPr lang="ru-RU" b="1" dirty="0"/>
              <a:t>прогнозируемым</a:t>
            </a:r>
            <a:r>
              <a:rPr lang="ru-RU" dirty="0"/>
              <a:t> ЖЦ проектов по разработке ПО.</a:t>
            </a:r>
          </a:p>
          <a:p>
            <a:pPr lvl="1"/>
            <a:r>
              <a:rPr lang="ru-RU" dirty="0"/>
              <a:t>Т.к. PMBOK включает обсуждение "адаптивных", но сливает все в одну кучу с итеративным циклом и инкрементальной разработкой</a:t>
            </a:r>
          </a:p>
          <a:p>
            <a:pPr lvl="1"/>
            <a:r>
              <a:rPr lang="ru-RU" dirty="0"/>
              <a:t>Т.к. </a:t>
            </a:r>
            <a:r>
              <a:rPr lang="en-US" dirty="0"/>
              <a:t>PMBOK </a:t>
            </a:r>
            <a:r>
              <a:rPr lang="ru-RU" dirty="0"/>
              <a:t>не обсуждает 47 процессов для других ЖЦ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8613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SWX: </a:t>
            </a:r>
            <a:r>
              <a:rPr lang="ru-RU" dirty="0"/>
              <a:t>Жизненные циклы (ЖЦ)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18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Стандартный ЖЦ по </a:t>
            </a:r>
            <a:r>
              <a:rPr lang="en-US" dirty="0"/>
              <a:t>PMBOK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  <p:pic>
        <p:nvPicPr>
          <p:cNvPr id="2050" name="Picture 2" descr="http://mahamba.com/sites/default/files/styles/large/public/images/project_management_life_cycle.jpg?itok=MoATkfy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1" y="2052918"/>
            <a:ext cx="7323021" cy="419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презентации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07" y="1304144"/>
            <a:ext cx="3138904" cy="5279037"/>
          </a:xfrm>
        </p:spPr>
        <p:txBody>
          <a:bodyPr>
            <a:noAutofit/>
          </a:bodyPr>
          <a:lstStyle/>
          <a:p>
            <a:r>
              <a:rPr lang="en-US" sz="1400" dirty="0"/>
              <a:t>PMBOK PMP PMI</a:t>
            </a:r>
          </a:p>
          <a:p>
            <a:r>
              <a:rPr lang="en-US" sz="1400" dirty="0"/>
              <a:t>PMBOK </a:t>
            </a:r>
            <a:r>
              <a:rPr lang="ru-RU" sz="1400" dirty="0"/>
              <a:t>выпуски</a:t>
            </a:r>
          </a:p>
          <a:p>
            <a:r>
              <a:rPr lang="en-US" sz="1400" dirty="0"/>
              <a:t>PMBOK</a:t>
            </a:r>
          </a:p>
          <a:p>
            <a:pPr lvl="1"/>
            <a:r>
              <a:rPr lang="ru-RU" sz="1400" dirty="0"/>
              <a:t>Группа процессов инициирования</a:t>
            </a:r>
          </a:p>
          <a:p>
            <a:pPr lvl="1"/>
            <a:r>
              <a:rPr lang="ru-RU" sz="1400" dirty="0"/>
              <a:t>Группа процессов планирования</a:t>
            </a:r>
          </a:p>
          <a:p>
            <a:pPr lvl="1"/>
            <a:r>
              <a:rPr lang="ru-RU" sz="1400" dirty="0"/>
              <a:t>Группа процессов исполнения</a:t>
            </a:r>
          </a:p>
          <a:p>
            <a:pPr lvl="1"/>
            <a:r>
              <a:rPr lang="ru-RU" sz="1400" dirty="0"/>
              <a:t>Группа процессов мониторинга и управления</a:t>
            </a:r>
          </a:p>
          <a:p>
            <a:pPr lvl="1"/>
            <a:r>
              <a:rPr lang="ru-RU" sz="1400" dirty="0"/>
              <a:t>Группа завершающих процессов</a:t>
            </a:r>
          </a:p>
          <a:p>
            <a:r>
              <a:rPr lang="ru-RU" sz="1400" dirty="0"/>
              <a:t>Проблемы</a:t>
            </a:r>
          </a:p>
          <a:p>
            <a:pPr lvl="1"/>
            <a:r>
              <a:rPr lang="ru-RU" sz="1400" dirty="0"/>
              <a:t>Проблемы с которыми сталкиваемся</a:t>
            </a:r>
          </a:p>
          <a:p>
            <a:pPr lvl="1"/>
            <a:r>
              <a:rPr lang="ru-RU" sz="1400" dirty="0"/>
              <a:t>Хаотичный процесс управления проектом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14294" y="1304144"/>
            <a:ext cx="3736014" cy="5311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400" dirty="0"/>
              <a:t>SWX: </a:t>
            </a:r>
            <a:r>
              <a:rPr lang="en-US" sz="1400" dirty="0" err="1"/>
              <a:t>PMBoK</a:t>
            </a:r>
            <a:r>
              <a:rPr lang="en-US" sz="1400" dirty="0"/>
              <a:t> Software Extension</a:t>
            </a:r>
          </a:p>
          <a:p>
            <a:pPr lvl="1"/>
            <a:r>
              <a:rPr lang="ru-RU" sz="1400" dirty="0"/>
              <a:t>Что такое </a:t>
            </a:r>
            <a:r>
              <a:rPr lang="en-US" sz="1400" dirty="0"/>
              <a:t>SWX?</a:t>
            </a:r>
          </a:p>
          <a:p>
            <a:pPr lvl="1"/>
            <a:r>
              <a:rPr lang="ru-RU" sz="1400" dirty="0"/>
              <a:t>Для кого стандарт?</a:t>
            </a:r>
          </a:p>
          <a:p>
            <a:pPr lvl="1"/>
            <a:r>
              <a:rPr lang="en-US" sz="1400" dirty="0"/>
              <a:t>1.2 What is a Project?</a:t>
            </a:r>
          </a:p>
          <a:p>
            <a:pPr lvl="1"/>
            <a:r>
              <a:rPr lang="en-US" sz="1400" dirty="0"/>
              <a:t>1.9 Quality Management</a:t>
            </a:r>
          </a:p>
          <a:p>
            <a:pPr lvl="1"/>
            <a:r>
              <a:rPr lang="ru-RU" sz="1400" b="1" dirty="0"/>
              <a:t>Жизненные циклы (ЖЦ)</a:t>
            </a:r>
          </a:p>
          <a:p>
            <a:pPr lvl="2"/>
            <a:r>
              <a:rPr lang="ru-RU" sz="1200" dirty="0"/>
              <a:t>Стандартный ЖЦ по </a:t>
            </a:r>
            <a:r>
              <a:rPr lang="en-US" sz="1200" dirty="0"/>
              <a:t>PMBOK</a:t>
            </a:r>
          </a:p>
          <a:p>
            <a:pPr lvl="2"/>
            <a:r>
              <a:rPr lang="en-US" sz="1200" dirty="0"/>
              <a:t>2.4.2.3 Iterative and Incremental Life Cycles</a:t>
            </a:r>
          </a:p>
          <a:p>
            <a:pPr lvl="2"/>
            <a:r>
              <a:rPr lang="en-US" sz="1200" dirty="0"/>
              <a:t>Adaptive Life Cycles</a:t>
            </a:r>
          </a:p>
          <a:p>
            <a:pPr lvl="1"/>
            <a:r>
              <a:rPr lang="en-US" sz="1400" dirty="0"/>
              <a:t>Test driven development (TDD)</a:t>
            </a:r>
          </a:p>
          <a:p>
            <a:pPr lvl="1"/>
            <a:endParaRPr lang="ru-RU" sz="1400" dirty="0"/>
          </a:p>
          <a:p>
            <a:pPr lvl="1"/>
            <a:endParaRPr lang="en-US" sz="1400" dirty="0"/>
          </a:p>
          <a:p>
            <a:pPr marL="457200" lvl="1" indent="0">
              <a:buNone/>
            </a:pPr>
            <a:endParaRPr lang="ru-RU" sz="1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50308" y="1304144"/>
            <a:ext cx="4362137" cy="5553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1"/>
            <a:r>
              <a:rPr lang="en-US" sz="1400" dirty="0"/>
              <a:t>2.4.2.5 Highly Adaptive SD</a:t>
            </a:r>
          </a:p>
          <a:p>
            <a:pPr lvl="1"/>
            <a:r>
              <a:rPr lang="en-US" sz="1400" dirty="0"/>
              <a:t>4. PROJECT INTEGRATION MANAGEMENT</a:t>
            </a:r>
          </a:p>
          <a:p>
            <a:pPr lvl="1"/>
            <a:r>
              <a:rPr lang="en-US" sz="1400" dirty="0"/>
              <a:t>4.4 Monitor and Control Project Work</a:t>
            </a:r>
          </a:p>
          <a:p>
            <a:pPr lvl="1"/>
            <a:r>
              <a:rPr lang="en-US" sz="1400" dirty="0"/>
              <a:t>4.6 Close Project or Phase</a:t>
            </a:r>
          </a:p>
          <a:p>
            <a:pPr lvl="1"/>
            <a:r>
              <a:rPr lang="en-US" sz="1400" dirty="0"/>
              <a:t>5.4 Create WBS </a:t>
            </a:r>
          </a:p>
          <a:p>
            <a:pPr lvl="1"/>
            <a:r>
              <a:rPr lang="en-US" sz="1400" dirty="0"/>
              <a:t>Agile </a:t>
            </a:r>
            <a:r>
              <a:rPr lang="ru-RU" sz="1400" dirty="0"/>
              <a:t>подходы</a:t>
            </a:r>
          </a:p>
          <a:p>
            <a:pPr lvl="1"/>
            <a:r>
              <a:rPr lang="ru-RU" sz="1400" dirty="0"/>
              <a:t>Преимущества </a:t>
            </a:r>
            <a:r>
              <a:rPr lang="en-US" sz="1400" dirty="0"/>
              <a:t>Agile </a:t>
            </a:r>
            <a:r>
              <a:rPr lang="ru-RU" sz="1400" dirty="0"/>
              <a:t>подходов</a:t>
            </a:r>
            <a:endParaRPr lang="en-US" sz="1400" dirty="0"/>
          </a:p>
          <a:p>
            <a:pPr lvl="1"/>
            <a:r>
              <a:rPr lang="en-US" sz="1400" dirty="0"/>
              <a:t>9.3 Develop Project Team</a:t>
            </a:r>
          </a:p>
          <a:p>
            <a:pPr lvl="1"/>
            <a:r>
              <a:rPr lang="en-US" sz="1400" dirty="0"/>
              <a:t>11. PROJECT RISK MANAGEMENT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35741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SWX: </a:t>
            </a:r>
            <a:r>
              <a:rPr lang="ru-RU" dirty="0"/>
              <a:t>Жизненные циклы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9875" y="1148076"/>
            <a:ext cx="3807502" cy="5100323"/>
          </a:xfrm>
        </p:spPr>
        <p:txBody>
          <a:bodyPr/>
          <a:lstStyle/>
          <a:p>
            <a:r>
              <a:rPr lang="ru-RU" dirty="0"/>
              <a:t>Водопадная модель</a:t>
            </a:r>
            <a:r>
              <a:rPr lang="en-US" dirty="0"/>
              <a:t> (</a:t>
            </a:r>
            <a:r>
              <a:rPr lang="ru-RU" dirty="0"/>
              <a:t>полностью управляемая планом</a:t>
            </a:r>
            <a:r>
              <a:rPr lang="en-US" dirty="0"/>
              <a:t>)</a:t>
            </a:r>
            <a:endParaRPr lang="ru-RU" dirty="0"/>
          </a:p>
          <a:p>
            <a:r>
              <a:rPr lang="ru-RU" dirty="0"/>
              <a:t>Смешанные ЖЦ разработки ПО (Итеративные и инкрементные)</a:t>
            </a:r>
          </a:p>
          <a:p>
            <a:r>
              <a:rPr lang="ru-RU" dirty="0"/>
              <a:t>Высоко адаптивные ЖЦ (</a:t>
            </a:r>
            <a:r>
              <a:rPr lang="en-US" dirty="0"/>
              <a:t>Agile</a:t>
            </a:r>
            <a:r>
              <a:rPr lang="ru-RU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67" y="1148076"/>
            <a:ext cx="7162262" cy="558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189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SWX: </a:t>
            </a:r>
            <a:r>
              <a:rPr lang="ru-RU" dirty="0"/>
              <a:t>Ключевые заявления в руководстве PMBOK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Раздел 2.4 </a:t>
            </a:r>
            <a:r>
              <a:rPr lang="en-US" dirty="0"/>
              <a:t>PMBOK (5 </a:t>
            </a:r>
            <a:r>
              <a:rPr lang="ru-RU" dirty="0"/>
              <a:t>издание</a:t>
            </a:r>
            <a:r>
              <a:rPr lang="en-US" dirty="0"/>
              <a:t>): </a:t>
            </a:r>
            <a:r>
              <a:rPr lang="ru-RU" dirty="0"/>
              <a:t>ЖЦ проекта может быть от прогнозируемого или управляемого планом до адаптивного или управляемого изменениями.</a:t>
            </a:r>
          </a:p>
          <a:p>
            <a:r>
              <a:rPr lang="ru-RU" dirty="0"/>
              <a:t>Как изменено в </a:t>
            </a:r>
            <a:r>
              <a:rPr lang="en-US" dirty="0"/>
              <a:t>SWX: </a:t>
            </a:r>
            <a:br>
              <a:rPr lang="en-US" dirty="0"/>
            </a:br>
            <a:r>
              <a:rPr lang="ru-RU" dirty="0"/>
              <a:t>ЖЦ проекта по разработке ПО может быть от высоко прогнозируемого подхода до высоко адаптивного или гибкого.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Важно:</a:t>
            </a:r>
          </a:p>
          <a:p>
            <a:r>
              <a:rPr lang="ru-RU" dirty="0"/>
              <a:t>Адаптивные проекты также имеют план</a:t>
            </a:r>
          </a:p>
          <a:p>
            <a:r>
              <a:rPr lang="ru-RU" dirty="0"/>
              <a:t>Прогнозируемые проекты  также имеют изменения</a:t>
            </a: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6112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SWX: </a:t>
            </a:r>
            <a:r>
              <a:rPr lang="ru-RU" dirty="0"/>
              <a:t>Характеристики жизненных циклов проекта</a:t>
            </a:r>
            <a:r>
              <a:rPr lang="en-US" dirty="0"/>
              <a:t> – </a:t>
            </a:r>
            <a:r>
              <a:rPr lang="ru-RU" dirty="0"/>
              <a:t>ЭТАПЫ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85" y="2128602"/>
            <a:ext cx="5486400" cy="44388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Creation of software deliverables typically requires a variety of project life cycle processes. According to ISO/IEC/IEEE Standard 12207, development of software includes the following processes (see also Figure 1 of 12207):</a:t>
            </a:r>
          </a:p>
          <a:p>
            <a:r>
              <a:rPr lang="en-US" b="1" dirty="0"/>
              <a:t>Analyze</a:t>
            </a:r>
            <a:r>
              <a:rPr lang="en-US" dirty="0"/>
              <a:t>: Software Requirements Analysis Process,</a:t>
            </a:r>
          </a:p>
          <a:p>
            <a:r>
              <a:rPr lang="en-US" b="1" dirty="0"/>
              <a:t>Architect</a:t>
            </a:r>
            <a:r>
              <a:rPr lang="en-US" dirty="0"/>
              <a:t>: Software Architectural Design Process,</a:t>
            </a:r>
          </a:p>
          <a:p>
            <a:r>
              <a:rPr lang="en-US" b="1" dirty="0"/>
              <a:t>Design</a:t>
            </a:r>
            <a:r>
              <a:rPr lang="en-US" dirty="0"/>
              <a:t>: Software Detailed Design Process,</a:t>
            </a:r>
          </a:p>
          <a:p>
            <a:r>
              <a:rPr lang="en-US" b="1" dirty="0"/>
              <a:t>Construct</a:t>
            </a:r>
            <a:r>
              <a:rPr lang="en-US" dirty="0"/>
              <a:t>: Software Construction Process,</a:t>
            </a:r>
          </a:p>
          <a:p>
            <a:r>
              <a:rPr lang="en-US" b="1" dirty="0"/>
              <a:t>Integrate</a:t>
            </a:r>
            <a:r>
              <a:rPr lang="en-US" dirty="0"/>
              <a:t>: Software Integration Process, and</a:t>
            </a:r>
          </a:p>
          <a:p>
            <a:r>
              <a:rPr lang="en-US" b="1" dirty="0"/>
              <a:t>Test</a:t>
            </a:r>
            <a:r>
              <a:rPr lang="en-US" dirty="0"/>
              <a:t>: Software Qualification Testing.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786" y="74951"/>
            <a:ext cx="5556363" cy="515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i="1" dirty="0"/>
              <a:t>2.4.1 Characteristics of Project Life Cycles</a:t>
            </a:r>
            <a:endParaRPr lang="ru-RU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036" y="1715351"/>
            <a:ext cx="5621311" cy="502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13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SWX: </a:t>
            </a:r>
            <a:r>
              <a:rPr lang="ru-RU" dirty="0"/>
              <a:t>Наложение фаз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558" y="1213470"/>
            <a:ext cx="8946541" cy="10650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2.4.2.2 Predictive Life Cycles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33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070" y="1174330"/>
            <a:ext cx="6925454" cy="553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13569" y="2019186"/>
            <a:ext cx="3273816" cy="3973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Figure 2-2. Overlapping Sequential Phases of a Predictive Software Project Life Cycle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812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SWX</a:t>
            </a:r>
            <a:r>
              <a:rPr lang="en-US"/>
              <a:t>: The </a:t>
            </a:r>
            <a:r>
              <a:rPr lang="en-US" dirty="0"/>
              <a:t>Five Process Groups of the PMBOK Guide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34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504" y="2447066"/>
            <a:ext cx="4543425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710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4067281" cy="2860109"/>
          </a:xfrm>
        </p:spPr>
        <p:txBody>
          <a:bodyPr/>
          <a:lstStyle/>
          <a:p>
            <a:r>
              <a:rPr lang="en-US" sz="3600" dirty="0"/>
              <a:t>SWX: 2.4.2.3 Iterative and Incremental Life Cycles</a:t>
            </a:r>
            <a:endParaRPr lang="ru-RU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35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303" y="541909"/>
            <a:ext cx="6289389" cy="626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75032" y="5891134"/>
            <a:ext cx="4473271" cy="6720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Figure 2-4. Incremental Software Product Development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5375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9"/>
            <a:ext cx="3686045" cy="1570954"/>
          </a:xfrm>
        </p:spPr>
        <p:txBody>
          <a:bodyPr/>
          <a:lstStyle/>
          <a:p>
            <a:r>
              <a:rPr lang="en-US" sz="3600" dirty="0"/>
              <a:t>SWX: Adaptive Life Cycles</a:t>
            </a:r>
            <a:endParaRPr lang="ru-RU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36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349" y="226463"/>
            <a:ext cx="7874749" cy="634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4813" y="2068643"/>
            <a:ext cx="4032354" cy="46319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"A generic example of a software development method for an adaptive software project life cycle is illustrated in Figure 2-5. </a:t>
            </a:r>
            <a:r>
              <a:rPr lang="en-US" b="1" dirty="0"/>
              <a:t>This is a common software development pattern</a:t>
            </a:r>
            <a:r>
              <a:rPr lang="en-US" dirty="0"/>
              <a:t>, often used as a basis for </a:t>
            </a:r>
            <a:r>
              <a:rPr lang="en-US" b="1" dirty="0"/>
              <a:t>agile</a:t>
            </a:r>
            <a:r>
              <a:rPr lang="en-US" dirty="0"/>
              <a:t> development methods. Examples that use variations of this pattern include </a:t>
            </a:r>
            <a:r>
              <a:rPr lang="en-US" b="1" dirty="0"/>
              <a:t>Scrum</a:t>
            </a:r>
            <a:r>
              <a:rPr lang="en-US" dirty="0"/>
              <a:t>, </a:t>
            </a:r>
            <a:r>
              <a:rPr lang="en-US" b="1" dirty="0" err="1"/>
              <a:t>eXtreme</a:t>
            </a:r>
            <a:r>
              <a:rPr lang="en-US" b="1" dirty="0"/>
              <a:t> Programming</a:t>
            </a:r>
            <a:r>
              <a:rPr lang="en-US" dirty="0"/>
              <a:t>, </a:t>
            </a:r>
            <a:r>
              <a:rPr lang="en-US" b="1" dirty="0"/>
              <a:t>Feature-Driven Development</a:t>
            </a:r>
            <a:r>
              <a:rPr lang="en-US" dirty="0"/>
              <a:t>, </a:t>
            </a:r>
            <a:r>
              <a:rPr lang="en-US" b="1" dirty="0"/>
              <a:t>Test-Driven Development</a:t>
            </a:r>
            <a:r>
              <a:rPr lang="en-US" dirty="0"/>
              <a:t>, and the </a:t>
            </a:r>
            <a:r>
              <a:rPr lang="en-US" b="1" dirty="0"/>
              <a:t>Dynamic System Development</a:t>
            </a:r>
            <a:r>
              <a:rPr lang="en-US" dirty="0"/>
              <a:t> Method."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3433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/>
              <a:t>Scrum</a:t>
            </a:r>
            <a:r>
              <a:rPr lang="ru-RU" altLang="ru-RU" dirty="0"/>
              <a:t> – итеративная разработка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6088" y="4962222"/>
            <a:ext cx="5278437" cy="43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1"/>
            <a:r>
              <a:rPr lang="ru-RU" altLang="ru-RU"/>
              <a:t>Каждая итерация – это мини проект</a:t>
            </a: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1" y="1052513"/>
            <a:ext cx="7467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http://upload.wikimedia.org/wikipedia/commons/thumb/7/7a/PDCA_Cycle.svg/400px-PDCA_Cycl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1871663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987675" y="5390847"/>
            <a:ext cx="2592388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1828800" indent="-2286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286000" indent="-2286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2743200" indent="-2286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200400" indent="-2286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47688" lvl="1" indent="-2730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</a:pPr>
            <a:r>
              <a:rPr lang="ru-RU" altLang="ru-RU" sz="1400" dirty="0"/>
              <a:t>Программирование</a:t>
            </a:r>
          </a:p>
          <a:p>
            <a:pPr marL="547688" lvl="1" indent="-2730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</a:pPr>
            <a:r>
              <a:rPr lang="ru-RU" altLang="ru-RU" sz="1400" dirty="0"/>
              <a:t>Тестирование</a:t>
            </a:r>
          </a:p>
          <a:p>
            <a:pPr marL="547688" lvl="1" indent="-2730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</a:pPr>
            <a:r>
              <a:rPr lang="ru-RU" altLang="ru-RU" sz="1400" dirty="0"/>
              <a:t>Документирование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042988" y="5390847"/>
            <a:ext cx="259238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1828800" indent="-2286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286000" indent="-2286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2743200" indent="-2286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200400" indent="-2286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47688" lvl="1" indent="-2730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</a:pPr>
            <a:r>
              <a:rPr lang="ru-RU" altLang="ru-RU" sz="1400" dirty="0"/>
              <a:t>Планирование</a:t>
            </a:r>
          </a:p>
          <a:p>
            <a:pPr marL="547688" lvl="1" indent="-2730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</a:pPr>
            <a:r>
              <a:rPr lang="ru-RU" altLang="ru-RU" sz="1400" dirty="0"/>
              <a:t>Анализ требований</a:t>
            </a:r>
          </a:p>
          <a:p>
            <a:pPr marL="547688" lvl="1" indent="-2730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</a:pPr>
            <a:r>
              <a:rPr lang="ru-RU" altLang="ru-RU" sz="1400" dirty="0"/>
              <a:t>Проектирование</a:t>
            </a: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431" y="4470524"/>
            <a:ext cx="3403311" cy="230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63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SWX: Test driven development (TDD)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9856" y="5841246"/>
            <a:ext cx="7820025" cy="769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Figure 2-6. Internal Development Cycles for Adaptive Software Development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38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57" y="1526421"/>
            <a:ext cx="7820025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14716" y="1886340"/>
            <a:ext cx="3462806" cy="47093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dirty="0"/>
              <a:t>"Figure 2-6 illustrates the internal details of the software development cycles in Figure 2-5. Note that features are translated into requirements and that </a:t>
            </a:r>
            <a:r>
              <a:rPr lang="en-US" b="1" dirty="0"/>
              <a:t>test cases are written before the code for new features is added</a:t>
            </a:r>
            <a:r>
              <a:rPr lang="en-US" dirty="0"/>
              <a:t> (i.e., </a:t>
            </a:r>
            <a:r>
              <a:rPr lang="en-US" dirty="0" err="1"/>
              <a:t>testdriven</a:t>
            </a:r>
            <a:r>
              <a:rPr lang="en-US" dirty="0"/>
              <a:t> development). Code is added and the software is tested... The software is then refactored to improve the structure without altering the behavior."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2068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SWX: 2.4.2.5 Highly Adaptive SD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39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353" y="1375738"/>
            <a:ext cx="8008749" cy="439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909856" y="5841246"/>
            <a:ext cx="7820025" cy="769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dirty="0"/>
              <a:t>Figure 2-7. External Development Cycles for Adaptive Software Development</a:t>
            </a:r>
            <a:endParaRPr lang="ru-RU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4715" y="1375738"/>
            <a:ext cx="3713637" cy="52199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dirty="0"/>
              <a:t>"Figure 2-7 illustrates a highly adaptive software development method that </a:t>
            </a:r>
            <a:r>
              <a:rPr lang="en-US" b="1" dirty="0"/>
              <a:t>produces daily demonstrations of working software</a:t>
            </a:r>
            <a:r>
              <a:rPr lang="en-US" dirty="0"/>
              <a:t> for a knowledgeable customer who is involved on a continuing, daily basis during development of the software product. </a:t>
            </a:r>
            <a:r>
              <a:rPr lang="en-US" i="1" dirty="0"/>
              <a:t>The customer relates a user story or scenario for a desired feature of the software</a:t>
            </a:r>
            <a:r>
              <a:rPr lang="en-US" dirty="0"/>
              <a:t>. </a:t>
            </a:r>
            <a:r>
              <a:rPr lang="en-US" b="1" dirty="0"/>
              <a:t>Software tea</a:t>
            </a:r>
            <a:r>
              <a:rPr lang="en-US" dirty="0"/>
              <a:t>m members specify product requirements and </a:t>
            </a:r>
            <a:r>
              <a:rPr lang="en-US" b="1" dirty="0"/>
              <a:t>write test scenarios </a:t>
            </a:r>
            <a:r>
              <a:rPr lang="en-US" dirty="0"/>
              <a:t>for implementation of the desired feature or features. The new feature(s) are added, and the test scenarios are applied.”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385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PMBOK PMP PMI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38834"/>
            <a:ext cx="8946541" cy="508298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PMP</a:t>
            </a:r>
            <a:r>
              <a:rPr lang="en-US" dirty="0"/>
              <a:t> (Project management professional) – </a:t>
            </a:r>
            <a:r>
              <a:rPr lang="ru-RU" dirty="0"/>
              <a:t>сертификация </a:t>
            </a:r>
            <a:r>
              <a:rPr lang="en-US" dirty="0"/>
              <a:t>PM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ru-RU" dirty="0"/>
              <a:t>введена в 1984 г. американским Институтом управления проектами PMI (Project </a:t>
            </a:r>
            <a:r>
              <a:rPr lang="ru-RU" dirty="0" err="1"/>
              <a:t>management</a:t>
            </a:r>
            <a:r>
              <a:rPr lang="ru-RU" dirty="0"/>
              <a:t> </a:t>
            </a:r>
            <a:r>
              <a:rPr lang="ru-RU" dirty="0" err="1"/>
              <a:t>institute</a:t>
            </a:r>
            <a:r>
              <a:rPr lang="ru-RU" dirty="0"/>
              <a:t>).</a:t>
            </a:r>
          </a:p>
          <a:p>
            <a:r>
              <a:rPr lang="en-US" b="1" dirty="0"/>
              <a:t>PMI</a:t>
            </a:r>
            <a:r>
              <a:rPr lang="ru-RU" b="1" dirty="0"/>
              <a:t> (</a:t>
            </a:r>
            <a:r>
              <a:rPr lang="en-US" b="1" dirty="0">
                <a:hlinkClick r:id="rId2"/>
              </a:rPr>
              <a:t>www.pmi.org</a:t>
            </a:r>
            <a:r>
              <a:rPr lang="ru-RU" b="1" dirty="0"/>
              <a:t>)</a:t>
            </a:r>
            <a:r>
              <a:rPr lang="en-US" dirty="0"/>
              <a:t> - </a:t>
            </a:r>
            <a:r>
              <a:rPr lang="ru-RU" dirty="0"/>
              <a:t>это:</a:t>
            </a:r>
          </a:p>
          <a:p>
            <a:pPr lvl="1"/>
            <a:r>
              <a:rPr lang="ru-RU" dirty="0"/>
              <a:t>всемирно известная организация, объединяющая </a:t>
            </a:r>
            <a:r>
              <a:rPr lang="en-US" dirty="0"/>
              <a:t>PM </a:t>
            </a:r>
            <a:r>
              <a:rPr lang="ru-RU" dirty="0"/>
              <a:t>земного шара</a:t>
            </a:r>
          </a:p>
          <a:p>
            <a:pPr lvl="1"/>
            <a:r>
              <a:rPr lang="ru-RU" dirty="0"/>
              <a:t>американский национальный институт стандартов</a:t>
            </a:r>
          </a:p>
          <a:p>
            <a:pPr lvl="1"/>
            <a:r>
              <a:rPr lang="ru-RU" dirty="0"/>
              <a:t>несколько программ сертификации, </a:t>
            </a:r>
            <a:r>
              <a:rPr lang="ru-RU" dirty="0" err="1"/>
              <a:t>утвержденных</a:t>
            </a:r>
            <a:r>
              <a:rPr lang="ru-RU" dirty="0"/>
              <a:t> Международной организацией по стандарти­зации ISO 9001</a:t>
            </a:r>
          </a:p>
          <a:p>
            <a:pPr lvl="1"/>
            <a:r>
              <a:rPr lang="ru-RU" dirty="0"/>
              <a:t>организация, разработавшая стандарт PMBOK</a:t>
            </a:r>
          </a:p>
          <a:p>
            <a:r>
              <a:rPr lang="en-US" dirty="0"/>
              <a:t>PMP </a:t>
            </a:r>
            <a:r>
              <a:rPr lang="ru-RU" dirty="0"/>
              <a:t>и </a:t>
            </a:r>
            <a:r>
              <a:rPr lang="en-US" dirty="0"/>
              <a:t>PMBOK (Project Management Body of Knowledge)</a:t>
            </a:r>
            <a:endParaRPr lang="ru-RU" dirty="0"/>
          </a:p>
          <a:p>
            <a:pPr lvl="1"/>
            <a:r>
              <a:rPr lang="ru-RU" dirty="0"/>
              <a:t>американский национальный стандарт</a:t>
            </a:r>
          </a:p>
          <a:p>
            <a:pPr lvl="1"/>
            <a:r>
              <a:rPr lang="ru-RU" dirty="0"/>
              <a:t>консолидированные профессиональные знания по управлению проектами</a:t>
            </a:r>
          </a:p>
          <a:p>
            <a:pPr lvl="1"/>
            <a:r>
              <a:rPr lang="ru-RU" dirty="0"/>
              <a:t>набор процессов и областей знаний, общепринятых в качестве наилучшей практики</a:t>
            </a:r>
          </a:p>
          <a:p>
            <a:pPr lvl="1"/>
            <a:r>
              <a:rPr lang="ru-RU" dirty="0"/>
              <a:t>источник ответов на вопросы о процессах управления проектами. инструментах и методах</a:t>
            </a:r>
          </a:p>
          <a:p>
            <a:pPr lvl="1"/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016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7"/>
            <a:ext cx="3461194" cy="5168593"/>
          </a:xfrm>
        </p:spPr>
        <p:txBody>
          <a:bodyPr/>
          <a:lstStyle/>
          <a:p>
            <a:r>
              <a:rPr lang="en-US" sz="3600" dirty="0"/>
              <a:t>SWX: 4. PROJECT INTEGRATION MANAGEMENT</a:t>
            </a:r>
            <a:endParaRPr lang="ru-RU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40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531" y="481012"/>
            <a:ext cx="6067425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5441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SWX: 4.4 Monitor and Control Project Work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41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946" y="1184224"/>
            <a:ext cx="5108980" cy="539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353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SWX: 4.6 Close Project or Phase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42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441" y="1224742"/>
            <a:ext cx="5419725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1554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SWX: 5.4 Create WBS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43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430" y="1123795"/>
            <a:ext cx="5419725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4467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626" y="452718"/>
            <a:ext cx="10238281" cy="1400530"/>
          </a:xfrm>
        </p:spPr>
        <p:txBody>
          <a:bodyPr/>
          <a:lstStyle/>
          <a:p>
            <a:r>
              <a:rPr lang="en-US" altLang="ru-RU" dirty="0"/>
              <a:t>Scrum-ban</a:t>
            </a:r>
            <a:r>
              <a:rPr lang="ru-RU" altLang="ru-RU" dirty="0"/>
              <a:t> – постоянное изменение улучшение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44</a:t>
            </a:fld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/>
        </p:nvGraphicFramePr>
        <p:xfrm>
          <a:off x="457200" y="1219200"/>
          <a:ext cx="4978400" cy="2447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7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effectLst/>
                        </a:rPr>
                        <a:t>Scrum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156" marR="20156" marT="9524" marB="952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1411"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effectLst/>
                        </a:rPr>
                        <a:t>Роли</a:t>
                      </a:r>
                      <a:r>
                        <a:rPr lang="en-US" sz="1600" dirty="0">
                          <a:effectLst/>
                        </a:rPr>
                        <a:t> (Product Owner / Scrum Master / </a:t>
                      </a:r>
                      <a:r>
                        <a:rPr lang="ru-RU" sz="1600" dirty="0">
                          <a:effectLst/>
                        </a:rPr>
                        <a:t>Команда</a:t>
                      </a:r>
                      <a:r>
                        <a:rPr lang="en-US" sz="1600" dirty="0">
                          <a:effectLst/>
                        </a:rPr>
                        <a:t>).</a:t>
                      </a:r>
                      <a:endParaRPr lang="ru-RU" sz="1600" dirty="0">
                        <a:effectLst/>
                      </a:endParaRPr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err="1">
                          <a:effectLst/>
                        </a:rPr>
                        <a:t>Приоритезированный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Product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Backlog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</a:endParaRPr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effectLst/>
                        </a:rPr>
                        <a:t>Ограниченные по времени итерации.</a:t>
                      </a:r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effectLst/>
                        </a:rPr>
                        <a:t>Демонстрации по окончанию итерации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</a:endParaRPr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err="1">
                          <a:effectLst/>
                        </a:rPr>
                        <a:t>Daily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Stand-up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156" marR="20156" marT="9524" marB="95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00113" y="3500438"/>
          <a:ext cx="3887787" cy="2057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7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4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XP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3" marR="9523" marT="9526" marB="952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2833"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kumimoji="0"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через тестирование</a:t>
                      </a:r>
                      <a:r>
                        <a:rPr kumimoji="0"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kumimoji="0"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Парное программирование</a:t>
                      </a:r>
                      <a:r>
                        <a:rPr kumimoji="0"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kumimoji="0"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Непрерывная интеграция</a:t>
                      </a:r>
                      <a:r>
                        <a:rPr kumimoji="0"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Refactoring.</a:t>
                      </a:r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kumimoji="0"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Частые релизы</a:t>
                      </a:r>
                      <a:r>
                        <a:rPr kumimoji="0"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3" marR="9523" marT="9526" marB="95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481850"/>
              </p:ext>
            </p:extLst>
          </p:nvPr>
        </p:nvGraphicFramePr>
        <p:xfrm>
          <a:off x="4594716" y="3639272"/>
          <a:ext cx="4537075" cy="28772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4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Бережливое производство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3" marR="9523" marT="9506" marB="950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2629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dirty="0"/>
                        <a:t>процесс непрерывного устранения потерь,</a:t>
                      </a:r>
                      <a:r>
                        <a:rPr lang="ja-JP" altLang="en-US" sz="1600" b="0" dirty="0">
                          <a:effectLst/>
                        </a:rPr>
                        <a:t>無駄</a:t>
                      </a:r>
                      <a:r>
                        <a:rPr lang="ru-RU" sz="1600" dirty="0"/>
                        <a:t> (затрат, мусора) . Золотая</a:t>
                      </a:r>
                      <a:r>
                        <a:rPr lang="ru-RU" sz="1600" baseline="0" dirty="0"/>
                        <a:t> сервировка, простои.</a:t>
                      </a:r>
                      <a:endParaRPr lang="ru-RU" sz="1600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dirty="0"/>
                        <a:t>Быстрая доставка продукта</a:t>
                      </a:r>
                      <a:r>
                        <a:rPr lang="en-US" sz="1600" dirty="0"/>
                        <a:t>.</a:t>
                      </a:r>
                      <a:r>
                        <a:rPr lang="ru-RU" sz="1600" dirty="0"/>
                        <a:t> </a:t>
                      </a:r>
                      <a:endParaRPr lang="en-US" sz="1600" dirty="0"/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kumimoji="0"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Стремление</a:t>
                      </a:r>
                      <a:r>
                        <a:rPr kumimoji="0" lang="ru-RU" sz="16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 совершенству – сокращение операций, сервировки</a:t>
                      </a:r>
                      <a:r>
                        <a:rPr kumimoji="0" lang="en-US" sz="16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ru-RU" sz="160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/>
                        <a:t>Обеспечение непрерывного течения потока создания ценности продукта</a:t>
                      </a:r>
                      <a:r>
                        <a:rPr lang="en-US" sz="1600" dirty="0"/>
                        <a:t>.</a:t>
                      </a:r>
                      <a:endParaRPr lang="ru-RU" sz="1600" dirty="0"/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kumimoji="0"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Всеобъемлющее тестирование.</a:t>
                      </a:r>
                    </a:p>
                  </a:txBody>
                  <a:tcPr marL="9523" marR="9523" marT="9506" marB="95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683283"/>
              </p:ext>
            </p:extLst>
          </p:nvPr>
        </p:nvGraphicFramePr>
        <p:xfrm>
          <a:off x="7614689" y="1683357"/>
          <a:ext cx="3887788" cy="2057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7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45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>
                          <a:effectLst/>
                        </a:rPr>
                        <a:t>Kanban</a:t>
                      </a:r>
                      <a:r>
                        <a:rPr lang="ru-RU" sz="1800" dirty="0">
                          <a:effectLst/>
                        </a:rPr>
                        <a:t> – точно вовремя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3" marR="9523" marT="9526" marB="952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2833"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effectLst/>
                        </a:rPr>
                        <a:t>Оценки задач опциональны.</a:t>
                      </a:r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effectLst/>
                        </a:rPr>
                        <a:t>Можно добавлять новые задачи, в любой момент времени.</a:t>
                      </a:r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effectLst/>
                        </a:rPr>
                        <a:t>Непрерывный поток задач не привязанный к итерации.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3" marR="9523" marT="9526" marB="9526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4568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SWX: Agile </a:t>
            </a:r>
            <a:r>
              <a:rPr lang="ru-RU" dirty="0"/>
              <a:t>подходы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5076" y="1411778"/>
            <a:ext cx="4455622" cy="4958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XP:</a:t>
            </a:r>
          </a:p>
          <a:p>
            <a:r>
              <a:rPr lang="en-US" dirty="0"/>
              <a:t>9.3.2.8 Additional Tools and Techniques</a:t>
            </a:r>
          </a:p>
          <a:p>
            <a:pPr lvl="1"/>
            <a:r>
              <a:rPr lang="en-US" dirty="0"/>
              <a:t>Pair Programming.</a:t>
            </a:r>
          </a:p>
          <a:p>
            <a:pPr lvl="1"/>
            <a:r>
              <a:rPr lang="en-US" dirty="0"/>
              <a:t>Test-Driven Development.</a:t>
            </a:r>
          </a:p>
          <a:p>
            <a:pPr lvl="1"/>
            <a:r>
              <a:rPr lang="en-US" dirty="0"/>
              <a:t>Continues Integration.</a:t>
            </a:r>
          </a:p>
          <a:p>
            <a:pPr lvl="1"/>
            <a:r>
              <a:rPr lang="en-US" dirty="0" err="1"/>
              <a:t>Рефакторинг</a:t>
            </a:r>
            <a:r>
              <a:rPr lang="en-US" dirty="0"/>
              <a:t> (Design Improvement, Refactor)</a:t>
            </a:r>
            <a:endParaRPr lang="ru-RU" dirty="0"/>
          </a:p>
          <a:p>
            <a:pPr lvl="1"/>
            <a:r>
              <a:rPr lang="ru-RU" dirty="0"/>
              <a:t>Частые небольшие релизы (</a:t>
            </a:r>
            <a:r>
              <a:rPr lang="en-US" dirty="0"/>
              <a:t>Small Releases</a:t>
            </a:r>
            <a:r>
              <a:rPr lang="ru-RU" dirty="0"/>
              <a:t>)</a:t>
            </a:r>
          </a:p>
          <a:p>
            <a:pPr lvl="1"/>
            <a:r>
              <a:rPr lang="en-US" dirty="0" err="1"/>
              <a:t>Заказчик</a:t>
            </a:r>
            <a:r>
              <a:rPr lang="en-US" dirty="0"/>
              <a:t> </a:t>
            </a:r>
            <a:r>
              <a:rPr lang="en-US" dirty="0" err="1"/>
              <a:t>всегда</a:t>
            </a:r>
            <a:r>
              <a:rPr lang="en-US" dirty="0"/>
              <a:t> </a:t>
            </a:r>
            <a:r>
              <a:rPr lang="en-US" dirty="0" err="1"/>
              <a:t>рядом</a:t>
            </a:r>
            <a:r>
              <a:rPr lang="en-US" dirty="0"/>
              <a:t> (Whole team, Onsite customer)</a:t>
            </a:r>
            <a:endParaRPr lang="ru-RU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45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9043" y="1411778"/>
            <a:ext cx="6673029" cy="3060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b="1" dirty="0"/>
              <a:t>Scrum</a:t>
            </a:r>
          </a:p>
          <a:p>
            <a:r>
              <a:rPr lang="en-US" dirty="0"/>
              <a:t>Sprint, 11.6.2.6 Meetings (daily stand-up meetings)</a:t>
            </a:r>
          </a:p>
          <a:p>
            <a:r>
              <a:rPr lang="en-US" dirty="0"/>
              <a:t>4.4.3.2 Work Performance Reports (</a:t>
            </a:r>
            <a:r>
              <a:rPr lang="en-US" b="1" dirty="0"/>
              <a:t>velocity metrics </a:t>
            </a:r>
            <a:r>
              <a:rPr lang="en-US" dirty="0"/>
              <a:t>and </a:t>
            </a:r>
            <a:r>
              <a:rPr lang="en-US" b="1" dirty="0" err="1"/>
              <a:t>burndown</a:t>
            </a:r>
            <a:r>
              <a:rPr lang="en-US" dirty="0"/>
              <a:t> and </a:t>
            </a:r>
            <a:r>
              <a:rPr lang="en-US" b="1" dirty="0" err="1"/>
              <a:t>burnup</a:t>
            </a:r>
            <a:r>
              <a:rPr lang="en-US" b="1" dirty="0"/>
              <a:t> charts</a:t>
            </a:r>
            <a:r>
              <a:rPr lang="en-US" dirty="0"/>
              <a:t>)</a:t>
            </a:r>
          </a:p>
          <a:p>
            <a:r>
              <a:rPr lang="en-US" dirty="0"/>
              <a:t>6.7.2.9 </a:t>
            </a:r>
            <a:r>
              <a:rPr lang="en-US" b="1" dirty="0"/>
              <a:t>Retrospectives</a:t>
            </a:r>
          </a:p>
          <a:p>
            <a:r>
              <a:rPr lang="en-US" dirty="0"/>
              <a:t>6.7 Control Schedule</a:t>
            </a:r>
          </a:p>
          <a:p>
            <a:pPr lvl="1"/>
            <a:r>
              <a:rPr lang="en-US" dirty="0"/>
              <a:t>6.7.2.13 Burnup and Burndown Charts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9044" y="4472248"/>
            <a:ext cx="6673028" cy="2261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b="1" dirty="0"/>
              <a:t>Kanban</a:t>
            </a:r>
            <a:endParaRPr lang="ru-RU" dirty="0"/>
          </a:p>
          <a:p>
            <a:r>
              <a:rPr lang="en-US" dirty="0"/>
              <a:t>6.7.2.10 </a:t>
            </a:r>
            <a:r>
              <a:rPr lang="en-US" b="1" dirty="0"/>
              <a:t>Cumulative Flow Diagrams</a:t>
            </a:r>
          </a:p>
          <a:p>
            <a:r>
              <a:rPr lang="en-US" dirty="0"/>
              <a:t>6.7.2.11 Workflow Board with Daily Walkthrough</a:t>
            </a:r>
            <a:r>
              <a:rPr lang="ru-RU" dirty="0"/>
              <a:t> </a:t>
            </a:r>
            <a:r>
              <a:rPr lang="en-US" dirty="0"/>
              <a:t>[Also known as </a:t>
            </a:r>
            <a:r>
              <a:rPr lang="en-US" b="1" dirty="0" err="1"/>
              <a:t>kanban</a:t>
            </a:r>
            <a:r>
              <a:rPr lang="en-US" b="1" dirty="0"/>
              <a:t> board</a:t>
            </a:r>
            <a:r>
              <a:rPr lang="en-US" dirty="0"/>
              <a:t>]</a:t>
            </a:r>
          </a:p>
          <a:p>
            <a:pPr lvl="0"/>
            <a:r>
              <a:rPr lang="ru-RU" dirty="0"/>
              <a:t>принцип "точно вовремя" (</a:t>
            </a:r>
            <a:r>
              <a:rPr lang="ru-RU" dirty="0" err="1"/>
              <a:t>just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time</a:t>
            </a:r>
            <a:r>
              <a:rPr lang="ru-RU" dirty="0"/>
              <a:t>);</a:t>
            </a:r>
          </a:p>
          <a:p>
            <a:pPr lvl="0"/>
            <a:endParaRPr lang="ru-RU" dirty="0"/>
          </a:p>
          <a:p>
            <a:endParaRPr lang="en-US" dirty="0"/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694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0" y="452718"/>
            <a:ext cx="9960929" cy="1400530"/>
          </a:xfrm>
        </p:spPr>
        <p:txBody>
          <a:bodyPr/>
          <a:lstStyle/>
          <a:p>
            <a:r>
              <a:rPr lang="en-US" dirty="0"/>
              <a:t>SWX: </a:t>
            </a:r>
            <a:r>
              <a:rPr lang="ru-RU" dirty="0"/>
              <a:t>Преимущества </a:t>
            </a:r>
            <a:r>
              <a:rPr lang="en-US" dirty="0"/>
              <a:t>Agile </a:t>
            </a:r>
            <a:r>
              <a:rPr lang="ru-RU" dirty="0"/>
              <a:t>подходов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err="1"/>
              <a:t>самоструктурирующиеся</a:t>
            </a:r>
            <a:r>
              <a:rPr lang="ru-RU" dirty="0"/>
              <a:t> команды</a:t>
            </a:r>
            <a:r>
              <a:rPr lang="en-US" dirty="0"/>
              <a:t>;</a:t>
            </a:r>
            <a:endParaRPr lang="ru-RU" dirty="0"/>
          </a:p>
          <a:p>
            <a:pPr lvl="0"/>
            <a:r>
              <a:rPr lang="ru-RU" dirty="0"/>
              <a:t>гибкая реакция на изменения внешней среды;</a:t>
            </a:r>
          </a:p>
          <a:p>
            <a:pPr lvl="0"/>
            <a:r>
              <a:rPr lang="ru-RU" dirty="0"/>
              <a:t>команда проекта заинтересована в конечном результате;</a:t>
            </a:r>
          </a:p>
          <a:p>
            <a:pPr lvl="0"/>
            <a:r>
              <a:rPr lang="ru-RU" dirty="0"/>
              <a:t>план работа постоянно уточняется;</a:t>
            </a:r>
          </a:p>
          <a:p>
            <a:pPr lvl="0"/>
            <a:r>
              <a:rPr lang="ru-RU" dirty="0"/>
              <a:t>нет потерь на планирование проектов в условиях изменений;</a:t>
            </a:r>
          </a:p>
          <a:p>
            <a:pPr lvl="0"/>
            <a:r>
              <a:rPr lang="ru-RU" dirty="0"/>
              <a:t>вовлечение заказчика в процесс разработки продуктов.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7350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Проектное управление. Процесс разработки </a:t>
            </a:r>
            <a:r>
              <a:rPr lang="en-US" altLang="ru-RU" dirty="0"/>
              <a:t>Scrum-ban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47</a:t>
            </a:fld>
            <a:endParaRPr lang="en-US" dirty="0"/>
          </a:p>
        </p:txBody>
      </p:sp>
      <p:pic>
        <p:nvPicPr>
          <p:cNvPr id="5" name="Content Placeholder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49" y="2019300"/>
            <a:ext cx="11714037" cy="423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196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Процесс тестирования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45325" y="1179368"/>
            <a:ext cx="40227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i="1" dirty="0">
                <a:latin typeface="+mn-lt"/>
              </a:rPr>
              <a:t>Кто отвечает за тестирование?</a:t>
            </a:r>
          </a:p>
        </p:txBody>
      </p:sp>
      <p:pic>
        <p:nvPicPr>
          <p:cNvPr id="8" name="Content Placeholder 6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752600"/>
            <a:ext cx="6338021" cy="4952765"/>
          </a:xfrm>
        </p:spPr>
      </p:pic>
    </p:spTree>
    <p:extLst>
      <p:ext uri="{BB962C8B-B14F-4D97-AF65-F5344CB8AC3E}">
        <p14:creationId xmlns:p14="http://schemas.microsoft.com/office/powerpoint/2010/main" val="3099137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/>
              <a:t>Code review</a:t>
            </a:r>
            <a:r>
              <a:rPr lang="ru-RU" altLang="ru-RU" dirty="0"/>
              <a:t> </a:t>
            </a:r>
            <a:r>
              <a:rPr lang="en-US" altLang="ru-RU" dirty="0"/>
              <a:t>&amp; Refactoring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49</a:t>
            </a:fld>
            <a:endParaRPr lang="en-US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196974"/>
            <a:ext cx="6088438" cy="5516557"/>
          </a:xfrm>
        </p:spPr>
      </p:pic>
    </p:spTree>
    <p:extLst>
      <p:ext uri="{BB962C8B-B14F-4D97-AF65-F5344CB8AC3E}">
        <p14:creationId xmlns:p14="http://schemas.microsoft.com/office/powerpoint/2010/main" val="3218807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PMBOK </a:t>
            </a:r>
            <a:r>
              <a:rPr lang="ru-RU" dirty="0"/>
              <a:t>выпуски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139" y="5822576"/>
            <a:ext cx="8946541" cy="564777"/>
          </a:xfrm>
        </p:spPr>
        <p:txBody>
          <a:bodyPr/>
          <a:lstStyle/>
          <a:p>
            <a:r>
              <a:rPr lang="en-US" b="1" dirty="0"/>
              <a:t>2016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en-US" dirty="0" err="1"/>
              <a:t>Pmbok</a:t>
            </a:r>
            <a:r>
              <a:rPr lang="en-US" dirty="0"/>
              <a:t> 6th edition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2050" name="Picture 2" descr="http://www.mahamba.com/sites/default/files/styles/large/public/images/pmbok_1.jpg?itok=RBg2o5m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39" y="1310247"/>
            <a:ext cx="9035363" cy="431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7969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/>
              <a:t>Continuous integration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50</a:t>
            </a:fld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03438" y="1219200"/>
            <a:ext cx="5544271" cy="55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959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/>
              <a:t>Continuous integration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51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2" y="1844675"/>
            <a:ext cx="6133609" cy="4660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21538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4567615" cy="1858220"/>
          </a:xfrm>
        </p:spPr>
        <p:txBody>
          <a:bodyPr/>
          <a:lstStyle/>
          <a:p>
            <a:r>
              <a:rPr lang="en-US" dirty="0"/>
              <a:t>9.3 Develop Project Team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16" y="3325091"/>
            <a:ext cx="4405747" cy="29233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Figure 9-2. Factors that Increase Software Project Team Effectiveness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726" y="498158"/>
            <a:ext cx="5127307" cy="622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9779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27925" cy="1400530"/>
          </a:xfrm>
        </p:spPr>
        <p:txBody>
          <a:bodyPr/>
          <a:lstStyle/>
          <a:p>
            <a:r>
              <a:rPr lang="en-US" dirty="0"/>
              <a:t>SWX</a:t>
            </a:r>
            <a:r>
              <a:rPr lang="en-US"/>
              <a:t>: 11.PROJECT </a:t>
            </a:r>
            <a:r>
              <a:rPr lang="en-US" dirty="0"/>
              <a:t>RISK MANAGEMENT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6130976"/>
            <a:ext cx="10079350" cy="53714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Figure 11-2. Business and Risk Reduction Activities Prioritized in the Product Feature Set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53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444" y="1307276"/>
            <a:ext cx="8553039" cy="477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8102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Если раньше я говорил, что работаю по </a:t>
            </a:r>
            <a:r>
              <a:rPr lang="en-US" dirty="0"/>
              <a:t>Scrum, </a:t>
            </a:r>
            <a:r>
              <a:rPr lang="en-US" dirty="0" err="1"/>
              <a:t>Kanban</a:t>
            </a:r>
            <a:r>
              <a:rPr lang="en-US" dirty="0"/>
              <a:t>, XP </a:t>
            </a:r>
            <a:r>
              <a:rPr lang="ru-RU" dirty="0"/>
              <a:t>и частично по </a:t>
            </a:r>
            <a:r>
              <a:rPr lang="en-US" dirty="0"/>
              <a:t>PMBOK</a:t>
            </a:r>
            <a:r>
              <a:rPr lang="ru-RU" dirty="0"/>
              <a:t>, то сейчас могу сказать, что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800" dirty="0"/>
              <a:t>Я работаю по </a:t>
            </a:r>
            <a:r>
              <a:rPr lang="en-US" sz="2800" dirty="0"/>
              <a:t>PMBOK Software Extension.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55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PMBOK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08682"/>
            <a:ext cx="4517999" cy="4511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/>
              <a:t>Группы процессов согласно PMBOK: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/>
              <a:t>Инициирование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/>
              <a:t>Планирование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/>
              <a:t>Выполнение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/>
              <a:t>Мониторинг и контроль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/>
              <a:t>Завершение</a:t>
            </a:r>
          </a:p>
          <a:p>
            <a:endParaRPr lang="ru-RU" sz="1800" dirty="0"/>
          </a:p>
          <a:p>
            <a:endParaRPr lang="ru-RU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79490" y="1214277"/>
            <a:ext cx="10388182" cy="794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dirty="0"/>
              <a:t>В рамках данного стандарта управление проектами рассматривается сквозь призму 5 ключевых групп процессов и 10 областей знаний.</a:t>
            </a:r>
          </a:p>
          <a:p>
            <a:endParaRPr lang="ru-RU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71214" y="2008682"/>
            <a:ext cx="4349646" cy="4511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1800" b="1" dirty="0"/>
              <a:t>Области знаний PMBOK: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/>
              <a:t>Управление интеграцией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/>
              <a:t>Управление содержанием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/>
              <a:t>Управление сроками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/>
              <a:t>Управление стоимостью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/>
              <a:t>Управление качеством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/>
              <a:t>Управление человеческими ресурсами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/>
              <a:t>Управление коммуникациями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/>
              <a:t>Управление рисками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/>
              <a:t>Управление закупками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/>
              <a:t>Управление </a:t>
            </a:r>
            <a:r>
              <a:rPr lang="ru-RU" sz="1800" dirty="0" err="1"/>
              <a:t>стейкхолдерами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843173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PMBOK. </a:t>
            </a:r>
            <a:r>
              <a:rPr lang="ru-RU" dirty="0"/>
              <a:t>Группа процессов инициирования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/>
              <a:t>Разработка устава проекта</a:t>
            </a:r>
          </a:p>
          <a:p>
            <a:r>
              <a:rPr lang="ru-RU" u="sng" dirty="0"/>
              <a:t>Определение заинтересованных сторон проекта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506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PMBOK. </a:t>
            </a:r>
            <a:r>
              <a:rPr lang="ru-RU" dirty="0"/>
              <a:t>Группа процессов планирования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4141040" cy="4195481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Разработка плана управления проектом</a:t>
            </a:r>
          </a:p>
          <a:p>
            <a:r>
              <a:rPr lang="ru-RU" dirty="0"/>
              <a:t>Планирование содержания</a:t>
            </a:r>
          </a:p>
          <a:p>
            <a:r>
              <a:rPr lang="ru-RU" dirty="0"/>
              <a:t>Определение содержания</a:t>
            </a:r>
          </a:p>
          <a:p>
            <a:r>
              <a:rPr lang="ru-RU" u="sng" dirty="0"/>
              <a:t>Создание иерархической структуры работ (ИСР)</a:t>
            </a:r>
          </a:p>
          <a:p>
            <a:r>
              <a:rPr lang="ru-RU" dirty="0"/>
              <a:t>Определение состава операций</a:t>
            </a:r>
          </a:p>
          <a:p>
            <a:r>
              <a:rPr lang="ru-RU" dirty="0"/>
              <a:t>Определение взаимосвязей операций</a:t>
            </a:r>
          </a:p>
          <a:p>
            <a:r>
              <a:rPr lang="ru-RU" u="sng" dirty="0"/>
              <a:t>Оценка ресурсов</a:t>
            </a:r>
          </a:p>
          <a:p>
            <a:r>
              <a:rPr lang="ru-RU" dirty="0"/>
              <a:t>Оценка длительности операций</a:t>
            </a:r>
          </a:p>
          <a:p>
            <a:r>
              <a:rPr lang="ru-RU" u="sng" dirty="0"/>
              <a:t>Разработка расписания</a:t>
            </a:r>
          </a:p>
          <a:p>
            <a:r>
              <a:rPr lang="ru-RU" u="sng" dirty="0"/>
              <a:t>Стоимостная оценка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08395" y="2003612"/>
            <a:ext cx="4929934" cy="41954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dirty="0"/>
              <a:t>Разработка бюджета расходов</a:t>
            </a:r>
          </a:p>
          <a:p>
            <a:r>
              <a:rPr lang="ru-RU" u="sng" dirty="0"/>
              <a:t>Планирование качества</a:t>
            </a:r>
          </a:p>
          <a:p>
            <a:r>
              <a:rPr lang="ru-RU" u="sng" dirty="0"/>
              <a:t>Планирование человеческих ресурсов</a:t>
            </a:r>
          </a:p>
          <a:p>
            <a:r>
              <a:rPr lang="ru-RU" dirty="0"/>
              <a:t>Планирование коммуникаций</a:t>
            </a:r>
          </a:p>
          <a:p>
            <a:r>
              <a:rPr lang="ru-RU" dirty="0"/>
              <a:t>Планирование управления рисками</a:t>
            </a:r>
          </a:p>
          <a:p>
            <a:r>
              <a:rPr lang="ru-RU" u="sng" dirty="0"/>
              <a:t>Идентификация рисков</a:t>
            </a:r>
          </a:p>
          <a:p>
            <a:r>
              <a:rPr lang="ru-RU" u="sng" dirty="0"/>
              <a:t>Качественный анализ рисков</a:t>
            </a:r>
          </a:p>
          <a:p>
            <a:r>
              <a:rPr lang="ru-RU" u="sng" dirty="0"/>
              <a:t>Количественный анализ рисков</a:t>
            </a:r>
          </a:p>
          <a:p>
            <a:r>
              <a:rPr lang="ru-RU" dirty="0"/>
              <a:t>Планирование реагирования на риски</a:t>
            </a:r>
          </a:p>
          <a:p>
            <a:r>
              <a:rPr lang="ru-RU" u="sng" dirty="0"/>
              <a:t>Планирование покупок</a:t>
            </a:r>
          </a:p>
          <a:p>
            <a:r>
              <a:rPr lang="ru-RU" dirty="0"/>
              <a:t>Планирование контрактов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461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PMBOK. </a:t>
            </a:r>
            <a:r>
              <a:rPr lang="ru-RU" dirty="0"/>
              <a:t>Группа процессов исполнения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/>
              <a:t>Руководство и управление исполнением проекта</a:t>
            </a:r>
          </a:p>
          <a:p>
            <a:r>
              <a:rPr lang="ru-RU" u="sng" dirty="0"/>
              <a:t>Процесс обеспечения качества</a:t>
            </a:r>
          </a:p>
          <a:p>
            <a:r>
              <a:rPr lang="ru-RU" u="sng" dirty="0"/>
              <a:t>Набор команды проекта</a:t>
            </a:r>
          </a:p>
          <a:p>
            <a:r>
              <a:rPr lang="ru-RU" u="sng" dirty="0"/>
              <a:t>Развитие команды проекта</a:t>
            </a:r>
          </a:p>
          <a:p>
            <a:r>
              <a:rPr lang="ru-RU" u="sng" dirty="0"/>
              <a:t>Распространение информации</a:t>
            </a:r>
          </a:p>
          <a:p>
            <a:r>
              <a:rPr lang="ru-RU" dirty="0"/>
              <a:t>Запрос информации у продавцов</a:t>
            </a:r>
          </a:p>
          <a:p>
            <a:r>
              <a:rPr lang="ru-RU" dirty="0"/>
              <a:t>Выбор продавцов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0385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3688</TotalTime>
  <Words>3640</Words>
  <Application>Microsoft Office PowerPoint</Application>
  <PresentationFormat>Widescreen</PresentationFormat>
  <Paragraphs>485</Paragraphs>
  <Slides>54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Calibri</vt:lpstr>
      <vt:lpstr>Century Gothic</vt:lpstr>
      <vt:lpstr>Times New Roman</vt:lpstr>
      <vt:lpstr>Wingdings 3</vt:lpstr>
      <vt:lpstr>Ion</vt:lpstr>
      <vt:lpstr>Управление проектами софтовой разработки по agile</vt:lpstr>
      <vt:lpstr>Обзор презентации </vt:lpstr>
      <vt:lpstr>Структура презентации</vt:lpstr>
      <vt:lpstr>PMBOK PMP PMI</vt:lpstr>
      <vt:lpstr>PMBOK выпуски</vt:lpstr>
      <vt:lpstr>PMBOK</vt:lpstr>
      <vt:lpstr>PMBOK. Группа процессов инициирования</vt:lpstr>
      <vt:lpstr>PMBOK. Группа процессов планирования</vt:lpstr>
      <vt:lpstr>PMBOK. Группа процессов исполнения</vt:lpstr>
      <vt:lpstr>PMBOK. Группа процессов мониторинга и управления</vt:lpstr>
      <vt:lpstr>PMBOK. Группа завершающих процессов</vt:lpstr>
      <vt:lpstr>Группы процессов управления проектом</vt:lpstr>
      <vt:lpstr>Соотношение групп процессов и областей знаний</vt:lpstr>
      <vt:lpstr>Инструменты и методы PMBoK </vt:lpstr>
      <vt:lpstr>Инструменты и методы PMBoK </vt:lpstr>
      <vt:lpstr>Проблемы, которые не позволяют использовать жёсткие стандарты</vt:lpstr>
      <vt:lpstr>Проблемы с которыми сталкиваемся</vt:lpstr>
      <vt:lpstr>Проблемы. Результат: хаотичный процесс управления проектом</vt:lpstr>
      <vt:lpstr>SWX: PMBoK Software Extension</vt:lpstr>
      <vt:lpstr>SWX: PMBoK Software Extension</vt:lpstr>
      <vt:lpstr>SWX: Что такое SWX?</vt:lpstr>
      <vt:lpstr>SWX: Для кого?</vt:lpstr>
      <vt:lpstr>SWX: 1.2 What is a Project?</vt:lpstr>
      <vt:lpstr>SWX: 1.2 What is a Project?</vt:lpstr>
      <vt:lpstr>SWX. 1.9 Quality Management</vt:lpstr>
      <vt:lpstr>SWX: Ограничивающие факторы влияющие на продукт</vt:lpstr>
      <vt:lpstr>SWX: Основной вклад SWX</vt:lpstr>
      <vt:lpstr>SWX: Жизненные циклы (ЖЦ)</vt:lpstr>
      <vt:lpstr>Стандартный ЖЦ по PMBOK</vt:lpstr>
      <vt:lpstr>SWX: Жизненные циклы</vt:lpstr>
      <vt:lpstr>SWX: Ключевые заявления в руководстве PMBOK</vt:lpstr>
      <vt:lpstr>SWX: Характеристики жизненных циклов проекта – ЭТАПЫ</vt:lpstr>
      <vt:lpstr>SWX: Наложение фаз</vt:lpstr>
      <vt:lpstr>SWX: The Five Process Groups of the PMBOK Guide</vt:lpstr>
      <vt:lpstr>SWX: 2.4.2.3 Iterative and Incremental Life Cycles</vt:lpstr>
      <vt:lpstr>SWX: Adaptive Life Cycles</vt:lpstr>
      <vt:lpstr>Scrum – итеративная разработка</vt:lpstr>
      <vt:lpstr>SWX: Test driven development (TDD)</vt:lpstr>
      <vt:lpstr>SWX: 2.4.2.5 Highly Adaptive SD</vt:lpstr>
      <vt:lpstr>SWX: 4. PROJECT INTEGRATION MANAGEMENT</vt:lpstr>
      <vt:lpstr>SWX: 4.4 Monitor and Control Project Work</vt:lpstr>
      <vt:lpstr>SWX: 4.6 Close Project or Phase</vt:lpstr>
      <vt:lpstr>SWX: 5.4 Create WBS </vt:lpstr>
      <vt:lpstr>Scrum-ban – постоянное изменение улучшение</vt:lpstr>
      <vt:lpstr>SWX: Agile подходы</vt:lpstr>
      <vt:lpstr>SWX: Преимущества Agile подходов</vt:lpstr>
      <vt:lpstr>Проектное управление. Процесс разработки Scrum-ban</vt:lpstr>
      <vt:lpstr>Процесс тестирования</vt:lpstr>
      <vt:lpstr>Code review &amp; Refactoring</vt:lpstr>
      <vt:lpstr>Continuous integration</vt:lpstr>
      <vt:lpstr>Continuous integration</vt:lpstr>
      <vt:lpstr>9.3 Develop Project Team</vt:lpstr>
      <vt:lpstr>SWX: 11.PROJECT RISK MANAGEMENT</vt:lpstr>
      <vt:lpstr>Вывод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ДИТ. Проектный офис</dc:title>
  <dc:creator>Ilia Semenov</dc:creator>
  <cp:lastModifiedBy>Ilia Semenov</cp:lastModifiedBy>
  <cp:revision>181</cp:revision>
  <dcterms:created xsi:type="dcterms:W3CDTF">2016-01-12T06:49:21Z</dcterms:created>
  <dcterms:modified xsi:type="dcterms:W3CDTF">2016-07-15T08:46:27Z</dcterms:modified>
</cp:coreProperties>
</file>